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83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4" r:id="rId19"/>
    <p:sldId id="299" r:id="rId20"/>
    <p:sldId id="310" r:id="rId21"/>
    <p:sldId id="311" r:id="rId22"/>
    <p:sldId id="312" r:id="rId23"/>
    <p:sldId id="313" r:id="rId24"/>
    <p:sldId id="315" r:id="rId25"/>
    <p:sldId id="314" r:id="rId26"/>
    <p:sldId id="309" r:id="rId27"/>
    <p:sldId id="287" r:id="rId28"/>
    <p:sldId id="300" r:id="rId29"/>
    <p:sldId id="301" r:id="rId30"/>
    <p:sldId id="303" r:id="rId31"/>
    <p:sldId id="305" r:id="rId32"/>
    <p:sldId id="306" r:id="rId33"/>
    <p:sldId id="307" r:id="rId34"/>
    <p:sldId id="284" r:id="rId35"/>
    <p:sldId id="30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E2"/>
    <a:srgbClr val="DA40F1"/>
    <a:srgbClr val="EA5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10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Introduzione alla calcolabilità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... e al corso</a:t>
            </a:r>
          </a:p>
          <a:p>
            <a:endParaRPr lang="it-IT" dirty="0"/>
          </a:p>
          <a:p>
            <a:r>
              <a:rPr lang="it-IT" dirty="0"/>
              <a:t>Lezione </a:t>
            </a:r>
            <a:r>
              <a:rPr lang="it-IT"/>
              <a:t>del 07/03/2023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2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1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L’istruzione elementare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77" y="1309816"/>
            <a:ext cx="9220134" cy="490975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Consideriamo il PROBLEMA SOMMA: dati due interi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e k, ci viene richiesto di calcolare il numero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</a:t>
            </a:r>
          </a:p>
          <a:p>
            <a:r>
              <a:rPr lang="it-IT" dirty="0">
                <a:solidFill>
                  <a:schemeClr val="tx1"/>
                </a:solidFill>
              </a:rPr>
              <a:t>Vogliamo progettare un procedimento che risolva questo problema</a:t>
            </a:r>
          </a:p>
          <a:p>
            <a:r>
              <a:rPr lang="it-IT" dirty="0">
                <a:solidFill>
                  <a:schemeClr val="tx1"/>
                </a:solidFill>
              </a:rPr>
              <a:t>Ebbene: calcolare la somma di due interi è certamente facile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abbiamo imparato a calcolarla in prima elementare!</a:t>
            </a:r>
          </a:p>
          <a:p>
            <a:r>
              <a:rPr lang="it-IT" dirty="0">
                <a:solidFill>
                  <a:schemeClr val="tx1"/>
                </a:solidFill>
              </a:rPr>
              <a:t>allora, potremmo pensare che l’istruzione “calcola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k” sia un’istruzione elementare</a:t>
            </a:r>
          </a:p>
          <a:p>
            <a:r>
              <a:rPr lang="it-IT" dirty="0">
                <a:solidFill>
                  <a:schemeClr val="tx1"/>
                </a:solidFill>
              </a:rPr>
              <a:t>ATTENZIONE: stiamo cercando un procedimento che risolva un problema (il PROBLEMA SOMMA), quindi “calcola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k” deve essere un’istruzione elementare </a:t>
            </a:r>
            <a:r>
              <a:rPr lang="it-IT" b="1" i="1" dirty="0">
                <a:solidFill>
                  <a:schemeClr val="tx1"/>
                </a:solidFill>
              </a:rPr>
              <a:t>qualunque</a:t>
            </a:r>
            <a:r>
              <a:rPr lang="it-IT" dirty="0">
                <a:solidFill>
                  <a:schemeClr val="tx1"/>
                </a:solidFill>
              </a:rPr>
              <a:t> valore venga assegnato a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e k</a:t>
            </a:r>
          </a:p>
          <a:p>
            <a:r>
              <a:rPr lang="it-IT" dirty="0">
                <a:solidFill>
                  <a:schemeClr val="tx1"/>
                </a:solidFill>
              </a:rPr>
              <a:t>Però, se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= 37895 e k = 441238 ...</a:t>
            </a:r>
          </a:p>
          <a:p>
            <a:r>
              <a:rPr lang="it-IT" dirty="0">
                <a:solidFill>
                  <a:schemeClr val="tx1"/>
                </a:solidFill>
              </a:rPr>
              <a:t>a nessuno di noi, soltanto guardando i due addendi, salta in mente il risultato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anche se le addizioni le sappiamo fare benissimo!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1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1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L’istruzione elementare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77" y="1309816"/>
            <a:ext cx="9220134" cy="490975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= 37895 e k = 441238, a nessuno di noi, guardando i due addendi, salta in mente quanto fa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</a:t>
            </a:r>
          </a:p>
          <a:p>
            <a:r>
              <a:rPr lang="it-IT" dirty="0">
                <a:solidFill>
                  <a:schemeClr val="tx1"/>
                </a:solidFill>
              </a:rPr>
              <a:t>Questo perché la nostra memoria è limitata </a:t>
            </a:r>
          </a:p>
          <a:p>
            <a:r>
              <a:rPr lang="it-IT" dirty="0">
                <a:solidFill>
                  <a:schemeClr val="tx1"/>
                </a:solidFill>
              </a:rPr>
              <a:t>Chiariamo: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In qualche modo, quando abbiamo imparato a fare le addizioni, abbiamo </a:t>
            </a:r>
            <a:r>
              <a:rPr lang="it-IT" sz="1800" b="1" dirty="0">
                <a:solidFill>
                  <a:schemeClr val="tx1"/>
                </a:solidFill>
              </a:rPr>
              <a:t>memorizzato</a:t>
            </a:r>
            <a:r>
              <a:rPr lang="it-IT" sz="1800" dirty="0">
                <a:solidFill>
                  <a:schemeClr val="tx1"/>
                </a:solidFill>
              </a:rPr>
              <a:t> la tabella che ci permette di calcolare a mente la somma di qualunque coppia di numeri di una cifra ciascuno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18334"/>
              </p:ext>
            </p:extLst>
          </p:nvPr>
        </p:nvGraphicFramePr>
        <p:xfrm>
          <a:off x="3478901" y="3764692"/>
          <a:ext cx="5059617" cy="2704240"/>
        </p:xfrm>
        <a:graphic>
          <a:graphicData uri="http://schemas.openxmlformats.org/drawingml/2006/table">
            <a:tbl>
              <a:tblPr firstRow="1" firstCol="1" bandRow="1"/>
              <a:tblGrid>
                <a:gridCol w="53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7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2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4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+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18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91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1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L’istruzione elementare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77" y="1309816"/>
            <a:ext cx="9220134" cy="490975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= 37895 e k = 441238, a nessuno di noi, guardando i due addendi, salta in mente quanto fa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</a:t>
            </a:r>
          </a:p>
          <a:p>
            <a:r>
              <a:rPr lang="it-IT" dirty="0">
                <a:solidFill>
                  <a:schemeClr val="tx1"/>
                </a:solidFill>
              </a:rPr>
              <a:t>Ma se disponessimo di una tabella </a:t>
            </a:r>
            <a:r>
              <a:rPr lang="it-IT" i="1" dirty="0">
                <a:solidFill>
                  <a:srgbClr val="223CE2"/>
                </a:solidFill>
              </a:rPr>
              <a:t>sufficientemente grande </a:t>
            </a:r>
            <a:r>
              <a:rPr lang="it-IT" dirty="0">
                <a:solidFill>
                  <a:schemeClr val="tx1"/>
                </a:solidFill>
              </a:rPr>
              <a:t>che indica le somme di tutti i numeri naturali compresi fra 0 e 1000000 (ad esempio), ci basterebbe guardare nella cella opportuna e avremmo la somma cercata:  al volo, ad occhio...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98226"/>
              </p:ext>
            </p:extLst>
          </p:nvPr>
        </p:nvGraphicFramePr>
        <p:xfrm>
          <a:off x="5132836" y="3310150"/>
          <a:ext cx="6217552" cy="3186437"/>
        </p:xfrm>
        <a:graphic>
          <a:graphicData uri="http://schemas.openxmlformats.org/drawingml/2006/table">
            <a:tbl>
              <a:tblPr/>
              <a:tblGrid>
                <a:gridCol w="89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8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91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+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37895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37895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37896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38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37897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4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441238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441238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441239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441240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479133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1441238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4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…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 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1000000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1000001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1000002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1037895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...</a:t>
                      </a:r>
                      <a:endParaRPr lang="it-IT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it-IT" sz="1300" dirty="0">
                          <a:effectLst/>
                          <a:latin typeface="Times" charset="0"/>
                          <a:ea typeface="Calibri" charset="0"/>
                          <a:cs typeface="Times" charset="0"/>
                        </a:rPr>
                        <a:t>2000000</a:t>
                      </a:r>
                      <a:endParaRPr lang="it-IT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1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L’istruzione elementare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77" y="1153699"/>
            <a:ext cx="9220134" cy="535047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= 37895 e k = 441238, a nessuno di noi, guardando i due addendi, salta in mente quanto fa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</a:t>
            </a:r>
          </a:p>
          <a:p>
            <a:r>
              <a:rPr lang="it-IT" dirty="0">
                <a:solidFill>
                  <a:schemeClr val="tx1"/>
                </a:solidFill>
              </a:rPr>
              <a:t>Ma se disponessimo di una tabella che indica le somme di tutti i numeri naturali compresi fra 0 e 1000000 (ad esempio), ci basterebbe guardare nella cella opportuna e avremmo la somma cercata: al volo, ad occhio...</a:t>
            </a:r>
          </a:p>
          <a:p>
            <a:r>
              <a:rPr lang="it-IT" dirty="0">
                <a:solidFill>
                  <a:schemeClr val="tx1"/>
                </a:solidFill>
              </a:rPr>
              <a:t>Ossia, disporre di questa nuova tabella ci permetterebbe di considerare istruzione elementare la somma di qualunque coppia di numeri naturali compresi fra 0 e 1000000</a:t>
            </a:r>
          </a:p>
          <a:p>
            <a:r>
              <a:rPr lang="it-IT" dirty="0">
                <a:solidFill>
                  <a:schemeClr val="tx1"/>
                </a:solidFill>
              </a:rPr>
              <a:t>Allora, è fatta! Basta predisporre una tabella </a:t>
            </a:r>
            <a:r>
              <a:rPr lang="it-IT" i="1" dirty="0">
                <a:solidFill>
                  <a:srgbClr val="223CE2"/>
                </a:solidFill>
              </a:rPr>
              <a:t>sufficientemente grande </a:t>
            </a:r>
            <a:r>
              <a:rPr lang="it-IT" dirty="0">
                <a:solidFill>
                  <a:schemeClr val="tx1"/>
                </a:solidFill>
              </a:rPr>
              <a:t>e qualunque somma diventa un’istruzione elementare! </a:t>
            </a:r>
          </a:p>
          <a:p>
            <a:r>
              <a:rPr lang="it-IT" dirty="0">
                <a:solidFill>
                  <a:schemeClr val="tx1"/>
                </a:solidFill>
              </a:rPr>
              <a:t>Ma </a:t>
            </a:r>
            <a:r>
              <a:rPr lang="it-IT" b="1" dirty="0">
                <a:solidFill>
                  <a:schemeClr val="tx1"/>
                </a:solidFill>
              </a:rPr>
              <a:t>NO, NON FUNZIONA IN QUESTO MODO!!!!</a:t>
            </a:r>
            <a:r>
              <a:rPr lang="it-IT" b="1" dirty="0"/>
              <a:t> 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Il problema è che, per risolvere il PROBLEMA SOMMA, occorre indicare un procedimento che sappia addizionare </a:t>
            </a:r>
            <a:r>
              <a:rPr lang="it-IT" i="1" dirty="0">
                <a:solidFill>
                  <a:srgbClr val="223CE2"/>
                </a:solidFill>
              </a:rPr>
              <a:t>qualunque</a:t>
            </a:r>
            <a:r>
              <a:rPr lang="it-IT" dirty="0">
                <a:solidFill>
                  <a:schemeClr val="tx1"/>
                </a:solidFill>
              </a:rPr>
              <a:t> coppia di numeri naturali</a:t>
            </a:r>
          </a:p>
          <a:p>
            <a:pPr lvl="1"/>
            <a:r>
              <a:rPr lang="it-IT" dirty="0">
                <a:solidFill>
                  <a:srgbClr val="223CE2"/>
                </a:solidFill>
              </a:rPr>
              <a:t>per quanto grandi essi siano</a:t>
            </a:r>
          </a:p>
          <a:p>
            <a:r>
              <a:rPr lang="it-IT" dirty="0">
                <a:solidFill>
                  <a:schemeClr val="tx1"/>
                </a:solidFill>
              </a:rPr>
              <a:t>e, quindi, se volessimo considerare istruzione elementare la somma di qualunque coppia di numeri, </a:t>
            </a:r>
            <a:r>
              <a:rPr lang="it-IT" b="1" dirty="0">
                <a:solidFill>
                  <a:srgbClr val="223CE2"/>
                </a:solidFill>
              </a:rPr>
              <a:t>dovremmo costruire una tabella infinita!</a:t>
            </a:r>
          </a:p>
        </p:txBody>
      </p:sp>
    </p:spTree>
    <p:extLst>
      <p:ext uri="{BB962C8B-B14F-4D97-AF65-F5344CB8AC3E}">
        <p14:creationId xmlns:p14="http://schemas.microsoft.com/office/powerpoint/2010/main" val="21531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1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L’istruzione elementare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77" y="1309816"/>
            <a:ext cx="9220134" cy="490975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Ecco perché la somma di qualunque coppia di numeri naturali non può essere considerata un’operazione elementare: perché avremmo bisogno di memorizzare una tabella di dimensioni illimitate</a:t>
            </a:r>
          </a:p>
          <a:p>
            <a:r>
              <a:rPr lang="it-IT" dirty="0">
                <a:solidFill>
                  <a:schemeClr val="tx1"/>
                </a:solidFill>
              </a:rPr>
              <a:t>mentre, invece, la nostra memoria è limitata!</a:t>
            </a:r>
          </a:p>
          <a:p>
            <a:pPr lvl="7"/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Per questa ragione, per eseguire la somma di qualunque coppia di numeri naturali, utilizziamo un </a:t>
            </a:r>
            <a:r>
              <a:rPr lang="it-IT" i="1" dirty="0">
                <a:solidFill>
                  <a:srgbClr val="C00000"/>
                </a:solidFill>
              </a:rPr>
              <a:t>procedimento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che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utilizza un numero limitato di operazioni elementari (le somme di coppie di numeri di una sola cifra)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e in cui ogni operazione elementare utilizza una quantità limitata di dati (due cifre e l’eventuale riporto)</a:t>
            </a:r>
          </a:p>
          <a:p>
            <a:r>
              <a:rPr lang="it-IT" dirty="0">
                <a:solidFill>
                  <a:schemeClr val="tx1"/>
                </a:solidFill>
              </a:rPr>
              <a:t>In accordo alle caratteristiche enunciate da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  <a:p>
            <a:pPr lvl="7"/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 adesso andiamo a ripassare questo procedimento ...</a:t>
            </a:r>
          </a:p>
        </p:txBody>
      </p:sp>
    </p:spTree>
    <p:extLst>
      <p:ext uri="{BB962C8B-B14F-4D97-AF65-F5344CB8AC3E}">
        <p14:creationId xmlns:p14="http://schemas.microsoft.com/office/powerpoint/2010/main" val="48130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333633"/>
            <a:ext cx="8911687" cy="778476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76" y="1112109"/>
            <a:ext cx="9220134" cy="5609967"/>
          </a:xfrm>
        </p:spPr>
        <p:txBody>
          <a:bodyPr>
            <a:normAutofit lnSpcReduction="10000"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Per calcolare il valore della somma 37895 + 441238, innanzi tutto scriviamo l’operazione in colonna: 																				 	 3	7	8	9	5 	+ 																																  4	 4	1	2	3	8 	=													--------------------------------------  							</a:t>
            </a:r>
          </a:p>
          <a:p>
            <a:r>
              <a:rPr lang="it-IT" sz="1600" dirty="0">
                <a:solidFill>
                  <a:schemeClr val="tx1"/>
                </a:solidFill>
              </a:rPr>
              <a:t>poi, osserviamo le due cifre più a destra, e calcoliamo la loro somma e l’eventuale riporto																				 		 3	7	8	9	</a:t>
            </a:r>
            <a:r>
              <a:rPr lang="it-IT" sz="1600" b="1" dirty="0">
                <a:solidFill>
                  <a:srgbClr val="FF0000"/>
                </a:solidFill>
              </a:rPr>
              <a:t>5</a:t>
            </a:r>
            <a:r>
              <a:rPr lang="it-IT" sz="1600" dirty="0">
                <a:solidFill>
                  <a:schemeClr val="tx1"/>
                </a:solidFill>
              </a:rPr>
              <a:t> 	+ 																																  4	 4	1	2	3	</a:t>
            </a:r>
            <a:r>
              <a:rPr lang="it-IT" sz="1600" b="1" dirty="0">
                <a:solidFill>
                  <a:srgbClr val="FF0000"/>
                </a:solidFill>
              </a:rPr>
              <a:t>8</a:t>
            </a:r>
            <a:r>
              <a:rPr lang="it-IT" sz="1600" dirty="0">
                <a:solidFill>
                  <a:schemeClr val="tx1"/>
                </a:solidFill>
              </a:rPr>
              <a:t> 	=													  --------------------------------------- 																		</a:t>
            </a:r>
            <a:r>
              <a:rPr lang="it-IT" sz="1600" b="1" dirty="0">
                <a:solidFill>
                  <a:srgbClr val="223CE2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 	con riporto di 1</a:t>
            </a:r>
          </a:p>
          <a:p>
            <a:r>
              <a:rPr lang="it-IT" sz="1600" dirty="0">
                <a:solidFill>
                  <a:schemeClr val="tx1"/>
                </a:solidFill>
              </a:rPr>
              <a:t>poi, osserviamo le due cifre più a destra non ancora considerate, e calcoliamo la loro somma più l’eventuale riporto, e il nuovo eventuale riporto</a:t>
            </a:r>
            <a:r>
              <a:rPr lang="it-IT" sz="800" dirty="0">
                <a:solidFill>
                  <a:schemeClr val="tx1"/>
                </a:solidFill>
              </a:rPr>
              <a:t>																														  </a:t>
            </a:r>
            <a:r>
              <a:rPr lang="it-IT" sz="1600" dirty="0">
                <a:solidFill>
                  <a:schemeClr val="tx1"/>
                </a:solidFill>
              </a:rPr>
              <a:t>3	7	8	</a:t>
            </a:r>
            <a:r>
              <a:rPr lang="it-IT" sz="1600" b="1" dirty="0">
                <a:solidFill>
                  <a:srgbClr val="FF0000"/>
                </a:solidFill>
              </a:rPr>
              <a:t>9</a:t>
            </a:r>
            <a:r>
              <a:rPr lang="it-IT" sz="1600" dirty="0">
                <a:solidFill>
                  <a:schemeClr val="tx1"/>
                </a:solidFill>
              </a:rPr>
              <a:t>	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it-IT" sz="1600" dirty="0">
                <a:solidFill>
                  <a:schemeClr val="tx1"/>
                </a:solidFill>
              </a:rPr>
              <a:t> 	+ 																																  4	 4	1	2	</a:t>
            </a:r>
            <a:r>
              <a:rPr lang="it-IT" sz="1600" b="1" dirty="0">
                <a:solidFill>
                  <a:srgbClr val="FF0000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	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it-IT" sz="1600" dirty="0">
                <a:solidFill>
                  <a:schemeClr val="tx1"/>
                </a:solidFill>
              </a:rPr>
              <a:t> 	=													  --------------------------------------- 																	</a:t>
            </a:r>
            <a:r>
              <a:rPr lang="it-IT" sz="1600" b="1" dirty="0">
                <a:solidFill>
                  <a:srgbClr val="223CE2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	</a:t>
            </a:r>
            <a:r>
              <a:rPr lang="it-IT" sz="1600" b="1" dirty="0">
                <a:solidFill>
                  <a:srgbClr val="223CE2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 	con riporto di 1</a:t>
            </a:r>
          </a:p>
          <a:p>
            <a:r>
              <a:rPr lang="it-IT" sz="1600" dirty="0">
                <a:solidFill>
                  <a:schemeClr val="tx1"/>
                </a:solidFill>
              </a:rPr>
              <a:t>... e così via ...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lvl="7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1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0253" y="1087394"/>
            <a:ext cx="9220134" cy="54740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Pensandoci bene, potremmo descrivere il procedimento per calcolare la “somma in colonna” di due numeri naturali nel modo seguente</a:t>
            </a:r>
          </a:p>
          <a:p>
            <a:r>
              <a:rPr lang="it-IT" dirty="0">
                <a:solidFill>
                  <a:schemeClr val="tx1"/>
                </a:solidFill>
              </a:rPr>
              <a:t>1) posizionati sulla coppia di cifre più a destra, e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</a:t>
            </a:r>
          </a:p>
          <a:p>
            <a:r>
              <a:rPr lang="it-IT" dirty="0">
                <a:solidFill>
                  <a:schemeClr val="tx1"/>
                </a:solidFill>
              </a:rPr>
              <a:t>2) fino a quando leggi </a:t>
            </a:r>
            <a:r>
              <a:rPr lang="it-IT" u="sng" dirty="0">
                <a:solidFill>
                  <a:schemeClr val="tx1"/>
                </a:solidFill>
              </a:rPr>
              <a:t>una coppia </a:t>
            </a:r>
            <a:r>
              <a:rPr lang="it-IT" dirty="0">
                <a:solidFill>
                  <a:schemeClr val="tx1"/>
                </a:solidFill>
              </a:rPr>
              <a:t>di cifre, esegui la somma della coppia di cifre sulle quali sei posizionato, aggiungi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a tale valore e scrivi una cifra del risultato calcolando anche il nuovo valore di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, e poi spostati a sinistra – ossia: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 e le due cifre sono 0 e 0, allora scrivi 0,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0, e spostati di una posizione a sinistra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 e le due cifre sono 0 e 0 e allora scrivi 1,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0, e spostati di una posizione a sinistra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...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 e le due cifre sono 9 e 9, allora scrivi 8,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1,e  spostati di una posizione a sinistra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 e le due cifre sono 9 e 9, allora scrivi 9,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1, e spostati di una posizione a sinistra </a:t>
            </a:r>
          </a:p>
          <a:p>
            <a:r>
              <a:rPr lang="it-IT" dirty="0">
                <a:solidFill>
                  <a:schemeClr val="tx1"/>
                </a:solidFill>
              </a:rPr>
              <a:t>[... continua ... ]</a:t>
            </a:r>
          </a:p>
        </p:txBody>
      </p:sp>
    </p:spTree>
    <p:extLst>
      <p:ext uri="{BB962C8B-B14F-4D97-AF65-F5344CB8AC3E}">
        <p14:creationId xmlns:p14="http://schemas.microsoft.com/office/powerpoint/2010/main" val="18422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0252" y="1087394"/>
            <a:ext cx="9435671" cy="54740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Pensandoci bene, potremmo descrivere il procedimento per calcolare la “somma in colonna” di due numeri naturali nel modo seguente</a:t>
            </a:r>
          </a:p>
          <a:p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1) posizionati sulla coppia di cifre più a destra, e poni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 = 0</a:t>
            </a:r>
          </a:p>
          <a:p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2) fino a quando leggi una coppia di cifre, esegui la somma della coppia di cifre sulle quali sei posizionato, aggiungi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 a tale valore e scrivi una cifra del risultato calcolando anche il nuovo valore di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, e poi spostati a sinistra</a:t>
            </a:r>
          </a:p>
          <a:p>
            <a:r>
              <a:rPr lang="it-IT" dirty="0">
                <a:solidFill>
                  <a:schemeClr val="tx1"/>
                </a:solidFill>
              </a:rPr>
              <a:t>3) fino a quando leggi una sola cifra (ossia, le cifre di uno dei due numeri sono terminate) aggiungi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ad essa e scrivi una cifra del risultato calcolando anche il nuovo valore di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, e poi spostati a sinistra – ossia,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 e l’unica cifra è 0, allora scrivi 0,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0, e spostati di una posizione a sinistra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 e l’unica cifra è 1, allora scrivi 1,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0, e spostati di una posizione a sinistra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...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 e l’unica cifra è 8, allora scrivi 9,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0, e spostati di una posizione a sinistra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 e e l’unica cifra è 9, allora scrivi 0, poni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1, e spostati di una posizione a sinistra</a:t>
            </a:r>
          </a:p>
          <a:p>
            <a:r>
              <a:rPr lang="it-IT" dirty="0">
                <a:solidFill>
                  <a:schemeClr val="tx1"/>
                </a:solidFill>
              </a:rPr>
              <a:t>[... continua ... ]</a:t>
            </a:r>
          </a:p>
        </p:txBody>
      </p:sp>
    </p:spTree>
    <p:extLst>
      <p:ext uri="{BB962C8B-B14F-4D97-AF65-F5344CB8AC3E}">
        <p14:creationId xmlns:p14="http://schemas.microsoft.com/office/powerpoint/2010/main" val="63124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0253" y="1087394"/>
            <a:ext cx="9220134" cy="54740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Pensandoci bene, potremmo descrivere il procedimento per calcolare la “somma in colonna” di due numeri naturali nel modo seguente</a:t>
            </a:r>
          </a:p>
          <a:p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1) posizionati sulla coppia di cifre più a destra, e poni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 = 0</a:t>
            </a:r>
          </a:p>
          <a:p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2) fino a quando leggi una coppia di cifre, esegui la somma della coppia di cifre sulle quali sei posizionato, aggiungi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 a tale valore e scrivi una cifra del risultato calcolando anche il nuovo valore di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3) fino a quando leggi una sola cifra (ossia, le cifre di uno dei due numeri sono terminate) aggiungi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 ad essa e scrivi una cifra del risultato calcolando anche il nuovo valore di 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</a:rPr>
              <a:t>, e poi spostati a sinistra</a:t>
            </a:r>
          </a:p>
          <a:p>
            <a:r>
              <a:rPr lang="it-IT" dirty="0">
                <a:solidFill>
                  <a:schemeClr val="tx1"/>
                </a:solidFill>
              </a:rPr>
              <a:t>4) se le cifre di entrambi i numeri sono terminate, allora calcola l’eventuale ultima cifra del risultato e termina – ossia: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0 e le cifre di entrambi i numeri sono terminate, allora termina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= 1 e le cifre di entrambi i numeri sono terminate, allora scrivi 1 e termina.</a:t>
            </a:r>
          </a:p>
        </p:txBody>
      </p:sp>
    </p:spTree>
    <p:extLst>
      <p:ext uri="{BB962C8B-B14F-4D97-AF65-F5344CB8AC3E}">
        <p14:creationId xmlns:p14="http://schemas.microsoft.com/office/powerpoint/2010/main" val="193873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0252" y="1087394"/>
            <a:ext cx="9336817" cy="54740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Ossia, il procedimento per calcolare la “somma in colonna” di due numeri naturali è una sequenza di 																	“se sono vere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ad ogni coppia (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) corrisponde un’istruzione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dove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è ciò che viene letto (la coppia di cifre dei due numeri, eventualmente assenti) e il valore del riporto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 è ciò che viene scritto, la modifica del valore del riporto, e lo spostamento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o, in alcuni casi, </a:t>
            </a:r>
            <a:r>
              <a:rPr lang="it-IT" sz="1600" b="1" i="1" dirty="0">
                <a:solidFill>
                  <a:srgbClr val="DA40F1"/>
                </a:solidFill>
              </a:rPr>
              <a:t>queste azioni</a:t>
            </a:r>
            <a:r>
              <a:rPr lang="it-IT" sz="1600" dirty="0">
                <a:solidFill>
                  <a:schemeClr val="tx1"/>
                </a:solidFill>
              </a:rPr>
              <a:t> è l’indicazione che la somma è stata completata (termina)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questo procedimento potrebbe eseguirlo chiunque sappia leggere e scrivere e distinguere fra destra e sinistra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che sono nozioni davvero </a:t>
            </a:r>
            <a:r>
              <a:rPr lang="it-IT" b="1" i="1" dirty="0">
                <a:solidFill>
                  <a:schemeClr val="tx1"/>
                </a:solidFill>
              </a:rPr>
              <a:t>elementari</a:t>
            </a:r>
            <a:r>
              <a:rPr lang="it-IT" dirty="0">
                <a:solidFill>
                  <a:schemeClr val="tx1"/>
                </a:solidFill>
              </a:rPr>
              <a:t>!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Su questo non c’è davvero dubbio! </a:t>
            </a:r>
          </a:p>
          <a:p>
            <a:r>
              <a:rPr lang="it-IT" dirty="0">
                <a:solidFill>
                  <a:schemeClr val="tx1"/>
                </a:solidFill>
              </a:rPr>
              <a:t>Ma, pur essendo </a:t>
            </a:r>
            <a:r>
              <a:rPr lang="it-IT" i="1" dirty="0">
                <a:solidFill>
                  <a:schemeClr val="tx1"/>
                </a:solidFill>
              </a:rPr>
              <a:t>istruzioni elementari da un punto di vista intuitivo</a:t>
            </a:r>
            <a:r>
              <a:rPr lang="it-IT" dirty="0">
                <a:solidFill>
                  <a:schemeClr val="tx1"/>
                </a:solidFill>
              </a:rPr>
              <a:t>, sono quelle appena individuate </a:t>
            </a:r>
            <a:r>
              <a:rPr lang="it-IT" b="1" dirty="0">
                <a:solidFill>
                  <a:schemeClr val="tx1"/>
                </a:solidFill>
              </a:rPr>
              <a:t>istruzioni elementari nel senso indicato da </a:t>
            </a:r>
            <a:r>
              <a:rPr lang="it-IT" b="1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?</a:t>
            </a:r>
            <a:endParaRPr lang="it-IT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9798" y="208474"/>
            <a:ext cx="8911687" cy="80343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Premessa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0862" y="916905"/>
            <a:ext cx="9351954" cy="5507645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In genere, quando vengono resi disponibili agli studenti i lucidi delle lezioni, gli studenti si limitano a studiare sui lucidi.</a:t>
            </a:r>
          </a:p>
          <a:p>
            <a:r>
              <a:rPr lang="it-IT" dirty="0">
                <a:solidFill>
                  <a:schemeClr val="tx1"/>
                </a:solidFill>
              </a:rPr>
              <a:t>Al fine di impedire questo comportamento (che risulta sempre e necessariamente in una preparazione superficiale e insufficiente), nei miei lucidi si farà un costante riferimento alle dispense </a:t>
            </a:r>
          </a:p>
          <a:p>
            <a:r>
              <a:rPr lang="it-IT" dirty="0">
                <a:solidFill>
                  <a:schemeClr val="tx1"/>
                </a:solidFill>
              </a:rPr>
              <a:t>Ricordo anche che le dispense contengono </a:t>
            </a:r>
            <a:r>
              <a:rPr lang="it-IT" b="1" dirty="0">
                <a:solidFill>
                  <a:schemeClr val="tx1"/>
                </a:solidFill>
              </a:rPr>
              <a:t>tutto</a:t>
            </a:r>
            <a:r>
              <a:rPr lang="it-IT" dirty="0">
                <a:solidFill>
                  <a:schemeClr val="tx1"/>
                </a:solidFill>
              </a:rPr>
              <a:t> il materiale necessario per conseguire una preparazione adeguata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Rispetto alle dispense, altererò, talvolta, l’ordine degli argomenti ma indicherò sempre le pagine e/o i paragrafi delle dispense cui faccio riferimento </a:t>
            </a:r>
          </a:p>
          <a:p>
            <a:r>
              <a:rPr lang="it-IT" dirty="0">
                <a:solidFill>
                  <a:schemeClr val="tx1"/>
                </a:solidFill>
              </a:rPr>
              <a:t>Ciascuna di queste “lezioni a distanza” è pensata come sostituto di una lezione frontale: pertanto, assocerò una data a ciascuna di esse.</a:t>
            </a:r>
          </a:p>
          <a:p>
            <a:r>
              <a:rPr lang="it-IT" dirty="0">
                <a:solidFill>
                  <a:schemeClr val="tx1"/>
                </a:solidFill>
              </a:rPr>
              <a:t>In questi lucidi assegnerò frequentemente (come faccio nel corso delle lezioni frontali) esercizi: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gli studenti sono invitati a risolverli e ad inviarmeli (se lo desiderano) per una eventuale correzione a mezzo posta elettronica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entro una settimana dalla data della lezione nella quale sono inseriti</a:t>
            </a:r>
          </a:p>
          <a:p>
            <a:r>
              <a:rPr lang="it-IT" dirty="0">
                <a:solidFill>
                  <a:schemeClr val="tx1"/>
                </a:solidFill>
              </a:rPr>
              <a:t>Sono sempre a disposizione per chiarimenti (a mezzo posta elettronica o incontri telematici o incontri nel mio studio)</a:t>
            </a:r>
          </a:p>
        </p:txBody>
      </p:sp>
    </p:spTree>
    <p:extLst>
      <p:ext uri="{BB962C8B-B14F-4D97-AF65-F5344CB8AC3E}">
        <p14:creationId xmlns:p14="http://schemas.microsoft.com/office/powerpoint/2010/main" val="83901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6134" y="1314939"/>
            <a:ext cx="9336817" cy="54740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Ricordiamo che, nell’accezione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, un’istruzione, per potere essere definita </a:t>
            </a:r>
            <a:r>
              <a:rPr lang="it-IT" i="1" dirty="0">
                <a:solidFill>
                  <a:schemeClr val="tx1"/>
                </a:solidFill>
              </a:rPr>
              <a:t>elementare</a:t>
            </a:r>
            <a:r>
              <a:rPr lang="it-IT" dirty="0">
                <a:solidFill>
                  <a:schemeClr val="tx1"/>
                </a:solidFill>
              </a:rPr>
              <a:t>, deve avere le seguenti caratteristiche: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deve essere scelta in un insieme di “poche” istruzioni disponibili</a:t>
            </a:r>
          </a:p>
          <a:p>
            <a:pPr lvl="1"/>
            <a:r>
              <a:rPr lang="it-IT" dirty="0">
                <a:solidFill>
                  <a:srgbClr val="223CE2"/>
                </a:solidFill>
              </a:rPr>
              <a:t>deve scegliere l’azione da eseguire all’interno di un insieme di “poche” azioni possibili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deve poter essere eseguita ricordando una quantità limitata di dati, ossia, in termini più tecnici, utilizzando una quantità limitata di memoria. </a:t>
            </a:r>
          </a:p>
          <a:p>
            <a:r>
              <a:rPr lang="it-IT" dirty="0">
                <a:solidFill>
                  <a:srgbClr val="223CE2"/>
                </a:solidFill>
              </a:rPr>
              <a:t>Ora, abbiamo già visto che nel procedimento che esegue la somma le azioni che vengono eseguite sono due: scrittura di una cifra e spostamento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 possiamo ben affermare che esse sono davvero “poche”!</a:t>
            </a:r>
          </a:p>
          <a:p>
            <a:r>
              <a:rPr lang="it-IT" dirty="0">
                <a:solidFill>
                  <a:schemeClr val="tx1"/>
                </a:solidFill>
              </a:rPr>
              <a:t>Ma è vero che Il procedimento che esegue la somma ha un insieme di “poche” istruzioni disponibili ciascuna delle quali utilizza una quantità limitata di memoria?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Che poi: ma cosa si intende con “poche” e con quantità limitata?</a:t>
            </a:r>
          </a:p>
        </p:txBody>
      </p:sp>
    </p:spTree>
    <p:extLst>
      <p:ext uri="{BB962C8B-B14F-4D97-AF65-F5344CB8AC3E}">
        <p14:creationId xmlns:p14="http://schemas.microsoft.com/office/powerpoint/2010/main" val="47667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6134" y="234477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226134" y="1058461"/>
                <a:ext cx="9336817" cy="54740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Ma è vero che Il procedimento che esegue la somma ha un insieme di “poche” istruzioni disponibili ciascuna delle quali utilizza una quantità limitata di memoria?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Riflettiamo: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il numero di istruzioni disponibili è pari al numero di coppie di cifre moltiplicato per il numero di possibili valori per il riporto, ossia, 10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2 = 200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per sapere quale istruzione dobbiamo eseguire abbiamo bisogno di conoscere le due cifre da sommare e il valore del riporto, ossia, 3 numeri di una cifra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Ricapitolando: per sommare qualunque coppia di interi (</a:t>
                </a:r>
                <a:r>
                  <a:rPr lang="it-IT" dirty="0">
                    <a:solidFill>
                      <a:srgbClr val="223CE2"/>
                    </a:solidFill>
                  </a:rPr>
                  <a:t>grandi quanto ci pare</a:t>
                </a:r>
                <a:r>
                  <a:rPr lang="it-IT" dirty="0">
                    <a:solidFill>
                      <a:schemeClr val="tx1"/>
                    </a:solidFill>
                  </a:rPr>
                  <a:t>) abbiamo a disposizione </a:t>
                </a:r>
                <a:r>
                  <a:rPr lang="it-IT" dirty="0">
                    <a:solidFill>
                      <a:srgbClr val="223CE2"/>
                    </a:solidFill>
                  </a:rPr>
                  <a:t>222 istruzioni </a:t>
                </a:r>
                <a:r>
                  <a:rPr lang="it-IT" dirty="0">
                    <a:solidFill>
                      <a:schemeClr val="tx1"/>
                    </a:solidFill>
                  </a:rPr>
                  <a:t>(che eseguono 2 azioni) fra le quali scegliere quella da eseguire utilizzando una memoria di 3 cifre</a:t>
                </a:r>
              </a:p>
              <a:p>
                <a:r>
                  <a:rPr lang="it-IT" dirty="0">
                    <a:solidFill>
                      <a:srgbClr val="223CE2"/>
                    </a:solidFill>
                  </a:rPr>
                  <a:t>Indipendentemente da quanto sono grandi i due numeri </a:t>
                </a:r>
                <a:r>
                  <a:rPr lang="it-IT" dirty="0">
                    <a:solidFill>
                      <a:schemeClr val="tx1"/>
                    </a:solidFill>
                  </a:rPr>
                  <a:t>che vogliamo sommare, </a:t>
                </a:r>
                <a:r>
                  <a:rPr lang="it-IT" dirty="0">
                    <a:solidFill>
                      <a:srgbClr val="223CE2"/>
                    </a:solidFill>
                  </a:rPr>
                  <a:t>sempre 222 istruzioni </a:t>
                </a:r>
                <a:r>
                  <a:rPr lang="it-IT" dirty="0">
                    <a:solidFill>
                      <a:schemeClr val="tx1"/>
                    </a:solidFill>
                  </a:rPr>
                  <a:t>(che eseguono 2 azioni) disponibili che utilizzano una memoria di 3 cifre sono!</a:t>
                </a:r>
              </a:p>
              <a:p>
                <a:r>
                  <a:rPr lang="it-IT" b="1" dirty="0">
                    <a:solidFill>
                      <a:srgbClr val="223CE2"/>
                    </a:solidFill>
                  </a:rPr>
                  <a:t>Ossia, il numero di istruzioni, azioni e la quantità di memoria necessaria sono </a:t>
                </a:r>
                <a:r>
                  <a:rPr lang="it-IT" b="1" dirty="0">
                    <a:solidFill>
                      <a:srgbClr val="C00000"/>
                    </a:solidFill>
                  </a:rPr>
                  <a:t>costanti</a:t>
                </a:r>
                <a:r>
                  <a:rPr lang="it-IT" b="1" dirty="0">
                    <a:solidFill>
                      <a:srgbClr val="223CE2"/>
                    </a:solidFill>
                  </a:rPr>
                  <a:t>: non dipendono da quello che chiameremo input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chiaro ora cosa si intende con “poche” e con quantità limitata?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Chiara, ora, la scelta di </a:t>
                </a:r>
                <a:r>
                  <a:rPr lang="it-IT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dirty="0">
                    <a:solidFill>
                      <a:schemeClr val="tx1"/>
                    </a:solidFill>
                  </a:rPr>
                  <a:t> delle sue tre caratteristiche!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6134" y="1058461"/>
                <a:ext cx="9336817" cy="5474044"/>
              </a:xfrm>
              <a:blipFill rotWithShape="0">
                <a:blip r:embed="rId2"/>
                <a:stretch>
                  <a:fillRect l="-457" t="-1225" r="-11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0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7949" y="1198906"/>
            <a:ext cx="9336817" cy="50569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procedimento per calcolare la “somma in colonna” di due numeri naturali è una sequenza di 																	“se sono vere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dove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è ciò che viene letto (la coppia di cifre dei due numeri, eventualmente assenti) e il valore del riporto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 è ciò che viene scritto, la modifica del valore del riporto, e lo spostamento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o, in alcuni casi, </a:t>
            </a:r>
            <a:r>
              <a:rPr lang="it-IT" sz="1600" b="1" i="1" dirty="0">
                <a:solidFill>
                  <a:srgbClr val="DA40F1"/>
                </a:solidFill>
              </a:rPr>
              <a:t>queste azioni</a:t>
            </a:r>
            <a:r>
              <a:rPr lang="it-IT" sz="1600" dirty="0">
                <a:solidFill>
                  <a:schemeClr val="tx1"/>
                </a:solidFill>
              </a:rPr>
              <a:t> è l’indicazione che la somma è stata completata (termina)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questo procedimento potrebbe eseguirlo chiunque sappia leggere e scrivere e distinguere fra destra e sinistra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</a:t>
            </a:r>
            <a:r>
              <a:rPr lang="it-IT" i="1" dirty="0">
                <a:solidFill>
                  <a:schemeClr val="tx1"/>
                </a:solidFill>
              </a:rPr>
              <a:t>per eseguire questo procedimento non è necessario nemmeno sapere cosa significa “sommare due numeri naturali”</a:t>
            </a:r>
          </a:p>
          <a:p>
            <a:r>
              <a:rPr lang="it-IT" dirty="0">
                <a:solidFill>
                  <a:schemeClr val="tx1"/>
                </a:solidFill>
              </a:rPr>
              <a:t>esegui le istruzioni del procedimento e, come per magia, alla fine ti ritrovi con il risultato in mano</a:t>
            </a:r>
          </a:p>
        </p:txBody>
      </p:sp>
    </p:spTree>
    <p:extLst>
      <p:ext uri="{BB962C8B-B14F-4D97-AF65-F5344CB8AC3E}">
        <p14:creationId xmlns:p14="http://schemas.microsoft.com/office/powerpoint/2010/main" val="193409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0513" y="29686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7947" y="1065092"/>
            <a:ext cx="9336817" cy="53022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procedimento per calcolare la “somma in colonna” di due numeri naturali è una sequenza di 	“se sono vere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</a:t>
            </a:r>
            <a:r>
              <a:rPr lang="it-IT" i="1" dirty="0">
                <a:solidFill>
                  <a:schemeClr val="tx1"/>
                </a:solidFill>
              </a:rPr>
              <a:t>per eseguire questo procedimento non è necessario nemmeno sapere cosa significa “sommare due numeri naturali”: </a:t>
            </a:r>
          </a:p>
          <a:p>
            <a:r>
              <a:rPr lang="it-IT" dirty="0">
                <a:solidFill>
                  <a:schemeClr val="tx1"/>
                </a:solidFill>
              </a:rPr>
              <a:t>esegui le istruzioni del procedimento e, come per magia, alla fine ti ritrovi con il risultato in mano!</a:t>
            </a:r>
          </a:p>
          <a:p>
            <a:r>
              <a:rPr lang="it-IT" dirty="0">
                <a:solidFill>
                  <a:schemeClr val="tx1"/>
                </a:solidFill>
              </a:rPr>
              <a:t>Perché, naturalmente, le istruzioni ti dicono, </a:t>
            </a:r>
            <a:r>
              <a:rPr lang="it-IT" b="1" dirty="0">
                <a:solidFill>
                  <a:schemeClr val="tx1"/>
                </a:solidFill>
              </a:rPr>
              <a:t>per ogni condizione possibile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b="1" dirty="0">
                <a:solidFill>
                  <a:schemeClr val="tx1"/>
                </a:solidFill>
              </a:rPr>
              <a:t>esattamente quali azioni devi eseguire in quelle condizioni</a:t>
            </a:r>
          </a:p>
          <a:p>
            <a:r>
              <a:rPr lang="it-IT" dirty="0">
                <a:solidFill>
                  <a:schemeClr val="tx1"/>
                </a:solidFill>
              </a:rPr>
              <a:t>questo significa che l’insieme di istruzioni è </a:t>
            </a:r>
            <a:r>
              <a:rPr lang="it-IT" i="1" dirty="0">
                <a:solidFill>
                  <a:schemeClr val="tx1"/>
                </a:solidFill>
              </a:rPr>
              <a:t>non ambiguo</a:t>
            </a:r>
            <a:r>
              <a:rPr lang="it-IT" dirty="0">
                <a:solidFill>
                  <a:schemeClr val="tx1"/>
                </a:solidFill>
              </a:rPr>
              <a:t>: non può contenere due (o più) istruzioni che, a partire dalle stesse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, ti indica  diverse </a:t>
            </a:r>
            <a:r>
              <a:rPr lang="it-IT" b="1" i="1" dirty="0">
                <a:solidFill>
                  <a:srgbClr val="DA40F1"/>
                </a:solidFill>
              </a:rPr>
              <a:t>azioni </a:t>
            </a:r>
            <a:r>
              <a:rPr lang="it-IT" dirty="0">
                <a:solidFill>
                  <a:schemeClr val="tx1"/>
                </a:solidFill>
              </a:rPr>
              <a:t>da eseguire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non può succedere, ad esempio, che un’istruzione affermi “se è vero </a:t>
            </a:r>
            <a:r>
              <a:rPr lang="it-IT" b="1" dirty="0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allora scrivi 5” e un’altra istruzione affermi “se è vero </a:t>
            </a:r>
            <a:r>
              <a:rPr lang="it-IT" b="1" dirty="0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allora scrivi 6”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altrimenti, quando è vero </a:t>
            </a:r>
            <a:r>
              <a:rPr lang="it-IT" b="1" dirty="0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come devi comportarti tu che vuoi eseguire le istruzioni?</a:t>
            </a:r>
          </a:p>
        </p:txBody>
      </p:sp>
    </p:spTree>
    <p:extLst>
      <p:ext uri="{BB962C8B-B14F-4D97-AF65-F5344CB8AC3E}">
        <p14:creationId xmlns:p14="http://schemas.microsoft.com/office/powerpoint/2010/main" val="149649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0513" y="29686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7947" y="1065092"/>
            <a:ext cx="9336817" cy="53022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procedimento per calcolare la “somma in colonna” di due numeri naturali è una sequenza di 	“se sono vere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  <a:p>
            <a:r>
              <a:rPr lang="it-IT" dirty="0">
                <a:solidFill>
                  <a:schemeClr val="tx1"/>
                </a:solidFill>
              </a:rPr>
              <a:t>Le istruzioni ti dicono, </a:t>
            </a:r>
            <a:r>
              <a:rPr lang="it-IT" b="1" dirty="0">
                <a:solidFill>
                  <a:schemeClr val="tx1"/>
                </a:solidFill>
              </a:rPr>
              <a:t>per ogni condizione possibile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b="1" dirty="0">
                <a:solidFill>
                  <a:schemeClr val="tx1"/>
                </a:solidFill>
              </a:rPr>
              <a:t>esattamente quali azioni devi eseguire in quelle condizioni</a:t>
            </a:r>
          </a:p>
          <a:p>
            <a:r>
              <a:rPr lang="it-IT" dirty="0">
                <a:solidFill>
                  <a:schemeClr val="tx1"/>
                </a:solidFill>
              </a:rPr>
              <a:t>questo significa che l’insieme di istruzioni è </a:t>
            </a:r>
            <a:r>
              <a:rPr lang="it-IT" i="1" dirty="0">
                <a:solidFill>
                  <a:schemeClr val="tx1"/>
                </a:solidFill>
              </a:rPr>
              <a:t>non ambiguo</a:t>
            </a:r>
            <a:r>
              <a:rPr lang="it-IT" dirty="0">
                <a:solidFill>
                  <a:schemeClr val="tx1"/>
                </a:solidFill>
              </a:rPr>
              <a:t>: non può contenere due (o più) istruzioni che, a partire dalle stesse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, ti indica  diverse </a:t>
            </a:r>
            <a:r>
              <a:rPr lang="it-IT" b="1" i="1" dirty="0">
                <a:solidFill>
                  <a:srgbClr val="DA40F1"/>
                </a:solidFill>
              </a:rPr>
              <a:t>azioni </a:t>
            </a:r>
            <a:r>
              <a:rPr lang="it-IT" dirty="0">
                <a:solidFill>
                  <a:schemeClr val="tx1"/>
                </a:solidFill>
              </a:rPr>
              <a:t>da eseguire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non può succedere, ad esempio, che un’istruzione affermi “se è vero </a:t>
            </a:r>
            <a:r>
              <a:rPr lang="it-IT" b="1" dirty="0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allora scrivi 5” e un’altra istruzione affermi “se è vero </a:t>
            </a:r>
            <a:r>
              <a:rPr lang="it-IT" b="1" dirty="0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allora scrivi 6”</a:t>
            </a:r>
          </a:p>
          <a:p>
            <a:r>
              <a:rPr lang="it-IT" dirty="0">
                <a:solidFill>
                  <a:schemeClr val="tx1"/>
                </a:solidFill>
              </a:rPr>
              <a:t>E, dunque, </a:t>
            </a:r>
            <a:r>
              <a:rPr lang="it-IT" b="1" dirty="0">
                <a:solidFill>
                  <a:schemeClr val="tx1"/>
                </a:solidFill>
              </a:rPr>
              <a:t>l’ordine in cui eseguire le istruzioni è indicato implicitamente nel meccanismo stesso de “se ... allora ...”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in ogni istante devi eseguire l’unica istruzione che è possibile eseguire, fino a quando non incontri un’istruzione che ti dice di terminare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non puoi fare altro!</a:t>
            </a:r>
          </a:p>
        </p:txBody>
      </p:sp>
    </p:spTree>
    <p:extLst>
      <p:ext uri="{BB962C8B-B14F-4D97-AF65-F5344CB8AC3E}">
        <p14:creationId xmlns:p14="http://schemas.microsoft.com/office/powerpoint/2010/main" val="180082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0513" y="29686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07947" y="1065092"/>
            <a:ext cx="9336817" cy="553643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procedimento per calcolare la “somma in colonna” di due numeri naturali è una sequenza di 	“se sono vere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</a:t>
            </a:r>
            <a:r>
              <a:rPr lang="it-IT" i="1" dirty="0">
                <a:solidFill>
                  <a:schemeClr val="tx1"/>
                </a:solidFill>
              </a:rPr>
              <a:t>per eseguire questo procedimento non è necessario nemmeno sapere cosa significa “sommare due numeri naturali”: </a:t>
            </a:r>
          </a:p>
          <a:p>
            <a:r>
              <a:rPr lang="it-IT" dirty="0">
                <a:solidFill>
                  <a:schemeClr val="tx1"/>
                </a:solidFill>
              </a:rPr>
              <a:t>esegui le istruzioni del procedimento e, come per magia, alla fine ti ritrovi con il risultato in mano!</a:t>
            </a:r>
          </a:p>
          <a:p>
            <a:r>
              <a:rPr lang="it-IT" dirty="0">
                <a:solidFill>
                  <a:schemeClr val="tx1"/>
                </a:solidFill>
              </a:rPr>
              <a:t>Attenzione, però: per ottenere il risultato </a:t>
            </a:r>
            <a:r>
              <a:rPr lang="it-IT" b="1" dirty="0">
                <a:solidFill>
                  <a:schemeClr val="tx1"/>
                </a:solidFill>
              </a:rPr>
              <a:t>devi</a:t>
            </a:r>
            <a:r>
              <a:rPr lang="it-IT" dirty="0">
                <a:solidFill>
                  <a:schemeClr val="tx1"/>
                </a:solidFill>
              </a:rPr>
              <a:t> eseguire le istruzioni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ossia, ogni volta che si verificano quelle </a:t>
            </a:r>
            <a:r>
              <a:rPr lang="it-IT" b="1" i="1" dirty="0">
                <a:solidFill>
                  <a:srgbClr val="223CE2"/>
                </a:solidFill>
              </a:rPr>
              <a:t>condizioni</a:t>
            </a:r>
            <a:r>
              <a:rPr lang="it-IT" dirty="0">
                <a:solidFill>
                  <a:schemeClr val="tx1"/>
                </a:solidFill>
              </a:rPr>
              <a:t> tu quelle </a:t>
            </a:r>
            <a:r>
              <a:rPr lang="it-IT" b="1" i="1" dirty="0">
                <a:solidFill>
                  <a:srgbClr val="DA40F1"/>
                </a:solidFill>
              </a:rPr>
              <a:t>azioni </a:t>
            </a:r>
            <a:r>
              <a:rPr lang="it-IT" b="1" dirty="0">
                <a:solidFill>
                  <a:schemeClr val="tx1"/>
                </a:solidFill>
              </a:rPr>
              <a:t>devi</a:t>
            </a:r>
            <a:r>
              <a:rPr lang="it-IT" dirty="0">
                <a:solidFill>
                  <a:schemeClr val="tx1"/>
                </a:solidFill>
              </a:rPr>
              <a:t> eseguirle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senza se e senza ma, le esegui e basta!</a:t>
            </a:r>
          </a:p>
          <a:p>
            <a:r>
              <a:rPr lang="it-IT" dirty="0">
                <a:solidFill>
                  <a:schemeClr val="tx1"/>
                </a:solidFill>
              </a:rPr>
              <a:t>Cioè, le istruzioni sono una sorta di ordini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loro ti dicono di fare qualcosa e tu lo fai!</a:t>
            </a:r>
          </a:p>
          <a:p>
            <a:r>
              <a:rPr lang="it-IT" dirty="0">
                <a:solidFill>
                  <a:schemeClr val="tx1"/>
                </a:solidFill>
              </a:rPr>
              <a:t>Questa idea di istruzione, nata dall’analisi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, è alla base di molti linguaggi di programmazione che, proprio per questo, vengono detti </a:t>
            </a:r>
            <a:r>
              <a:rPr lang="it-IT" b="1" dirty="0">
                <a:solidFill>
                  <a:schemeClr val="tx1"/>
                </a:solidFill>
              </a:rPr>
              <a:t>imperativi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il C, il Fortran, ma anche Java o </a:t>
            </a:r>
            <a:r>
              <a:rPr lang="it-IT" dirty="0" err="1">
                <a:solidFill>
                  <a:schemeClr val="tx1"/>
                </a:solidFill>
              </a:rPr>
              <a:t>Python</a:t>
            </a:r>
            <a:r>
              <a:rPr lang="it-IT" dirty="0">
                <a:solidFill>
                  <a:schemeClr val="tx1"/>
                </a:solidFill>
              </a:rPr>
              <a:t>...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8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0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somma di due numeri naturali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0252" y="1087394"/>
            <a:ext cx="9336817" cy="54740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procedimento per calcolare la “somma in colonna” di due numeri naturali è una sequenza di 																	“se sono vere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dove </a:t>
            </a:r>
            <a:r>
              <a:rPr lang="it-IT" b="1" i="1" dirty="0">
                <a:solidFill>
                  <a:srgbClr val="223CE2"/>
                </a:solidFill>
              </a:rPr>
              <a:t>certe</a:t>
            </a:r>
            <a:r>
              <a:rPr lang="it-IT" dirty="0">
                <a:solidFill>
                  <a:srgbClr val="223CE2"/>
                </a:solidFill>
              </a:rPr>
              <a:t>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è ciò che viene letto (la coppia di cifre dei due numeri, eventualmente assenti) e il valore del riporto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 è ciò che viene scritto, la modifica del valore del riporto, e lo spostamento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o, in alcuni casi, </a:t>
            </a:r>
            <a:r>
              <a:rPr lang="it-IT" sz="1600" b="1" i="1" dirty="0">
                <a:solidFill>
                  <a:srgbClr val="DA40F1"/>
                </a:solidFill>
              </a:rPr>
              <a:t>queste azioni</a:t>
            </a:r>
            <a:r>
              <a:rPr lang="it-IT" sz="1600" dirty="0">
                <a:solidFill>
                  <a:schemeClr val="tx1"/>
                </a:solidFill>
              </a:rPr>
              <a:t> è l’indicazione che la somma è stata completata (termina)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questo procedimento potrebbe eseguirlo chiunque sappia leggere e scrivere e distinguere fra destra e sinistra</a:t>
            </a:r>
          </a:p>
          <a:p>
            <a:r>
              <a:rPr lang="it-IT" dirty="0">
                <a:solidFill>
                  <a:schemeClr val="tx1"/>
                </a:solidFill>
              </a:rPr>
              <a:t>Pensandoci bene, </a:t>
            </a:r>
            <a:r>
              <a:rPr lang="it-IT" i="1" dirty="0">
                <a:solidFill>
                  <a:schemeClr val="tx1"/>
                </a:solidFill>
              </a:rPr>
              <a:t>per eseguire questo procedimento non è necessario nemmeno sapere cosa significa “sommare due numeri naturali”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esegui le istruzioni del procedimento e, come per magia, alla fine ti ritrovi con il risultato in mano</a:t>
            </a:r>
          </a:p>
          <a:p>
            <a:r>
              <a:rPr lang="it-IT" dirty="0">
                <a:solidFill>
                  <a:schemeClr val="tx1"/>
                </a:solidFill>
              </a:rPr>
              <a:t>cioè, </a:t>
            </a:r>
            <a:r>
              <a:rPr lang="it-IT" i="1" dirty="0">
                <a:solidFill>
                  <a:schemeClr val="tx1"/>
                </a:solidFill>
              </a:rPr>
              <a:t>questo procedimento potrebbe anche essere eseguito da un automa</a:t>
            </a:r>
          </a:p>
        </p:txBody>
      </p:sp>
    </p:spTree>
    <p:extLst>
      <p:ext uri="{BB962C8B-B14F-4D97-AF65-F5344CB8AC3E}">
        <p14:creationId xmlns:p14="http://schemas.microsoft.com/office/powerpoint/2010/main" val="47087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Risolvere automaticamente un problema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Eccoci al nocciolo della questione: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informalmente, </a:t>
            </a:r>
            <a:r>
              <a:rPr lang="it-IT" sz="1800" i="1" dirty="0">
                <a:solidFill>
                  <a:srgbClr val="C00000"/>
                </a:solidFill>
              </a:rPr>
              <a:t>risolvere automaticamente un problema </a:t>
            </a:r>
            <a:r>
              <a:rPr lang="it-IT" sz="1800" dirty="0">
                <a:solidFill>
                  <a:schemeClr val="tx1"/>
                </a:solidFill>
              </a:rPr>
              <a:t>significa progettare un </a:t>
            </a:r>
            <a:r>
              <a:rPr lang="it-IT" sz="1800" b="1" dirty="0">
                <a:solidFill>
                  <a:schemeClr val="tx1"/>
                </a:solidFill>
              </a:rPr>
              <a:t>procedimento</a:t>
            </a:r>
            <a:r>
              <a:rPr lang="it-IT" sz="1800" dirty="0">
                <a:solidFill>
                  <a:schemeClr val="tx1"/>
                </a:solidFill>
              </a:rPr>
              <a:t> che risolve </a:t>
            </a:r>
            <a:r>
              <a:rPr lang="it-IT" sz="1800" b="1" dirty="0">
                <a:solidFill>
                  <a:schemeClr val="tx1"/>
                </a:solidFill>
              </a:rPr>
              <a:t>tutte</a:t>
            </a:r>
            <a:r>
              <a:rPr lang="it-IT" sz="1800" dirty="0">
                <a:solidFill>
                  <a:schemeClr val="tx1"/>
                </a:solidFill>
              </a:rPr>
              <a:t> le istanze di quel problema e che </a:t>
            </a:r>
            <a:r>
              <a:rPr lang="it-IT" sz="1800" i="1" dirty="0">
                <a:solidFill>
                  <a:schemeClr val="tx1"/>
                </a:solidFill>
              </a:rPr>
              <a:t>può essere eseguito da un automa</a:t>
            </a:r>
          </a:p>
          <a:p>
            <a:pPr lvl="2"/>
            <a:r>
              <a:rPr lang="it-IT" sz="1800" dirty="0">
                <a:solidFill>
                  <a:schemeClr val="tx1"/>
                </a:solidFill>
              </a:rPr>
              <a:t>ossia, da un esecutore che può non avere alcuna idea del problema né del significato delle istruzioni contenute nel procedimento</a:t>
            </a:r>
          </a:p>
          <a:p>
            <a:pPr lvl="2"/>
            <a:endParaRPr lang="it-IT" sz="1800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Il resto della prima parte di questo modulo è dedicato a formalizzare questo concetto informale</a:t>
            </a:r>
          </a:p>
        </p:txBody>
      </p:sp>
    </p:spTree>
    <p:extLst>
      <p:ext uri="{BB962C8B-B14F-4D97-AF65-F5344CB8AC3E}">
        <p14:creationId xmlns:p14="http://schemas.microsoft.com/office/powerpoint/2010/main" val="861912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5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 nuovo linguaggio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293340"/>
            <a:ext cx="8915400" cy="540402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Ripensiamo alla somma di due numeri naturali: </a:t>
            </a:r>
          </a:p>
          <a:p>
            <a:r>
              <a:rPr lang="it-IT" dirty="0">
                <a:solidFill>
                  <a:schemeClr val="tx1"/>
                </a:solidFill>
              </a:rPr>
              <a:t>1) il procedimento che abbiamo visto è costituito di sole istruzioni 		   “se sono vere </a:t>
            </a:r>
            <a:r>
              <a:rPr lang="it-IT" b="1" i="1" dirty="0">
                <a:solidFill>
                  <a:srgbClr val="223CE2"/>
                </a:solidFill>
              </a:rPr>
              <a:t>certe condizioni </a:t>
            </a:r>
            <a:r>
              <a:rPr lang="it-IT" dirty="0">
                <a:solidFill>
                  <a:schemeClr val="tx1"/>
                </a:solidFill>
              </a:rPr>
              <a:t>allora esegui </a:t>
            </a:r>
            <a:r>
              <a:rPr lang="it-IT" b="1" i="1" dirty="0">
                <a:solidFill>
                  <a:srgbClr val="DA40F1"/>
                </a:solidFill>
              </a:rPr>
              <a:t>queste azioni</a:t>
            </a:r>
            <a:r>
              <a:rPr lang="it-IT" dirty="0">
                <a:solidFill>
                  <a:schemeClr val="tx1"/>
                </a:solidFill>
              </a:rPr>
              <a:t>”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ripetute fino a quando non si incontra il comando “termina”</a:t>
            </a:r>
          </a:p>
          <a:p>
            <a:r>
              <a:rPr lang="it-IT" dirty="0">
                <a:solidFill>
                  <a:schemeClr val="tx1"/>
                </a:solidFill>
              </a:rPr>
              <a:t>2) in ciascuna istruzione le </a:t>
            </a:r>
            <a:r>
              <a:rPr lang="it-IT" b="1" i="1" dirty="0">
                <a:solidFill>
                  <a:srgbClr val="DA40F1"/>
                </a:solidFill>
              </a:rPr>
              <a:t>azioni </a:t>
            </a:r>
            <a:r>
              <a:rPr lang="it-IT" dirty="0">
                <a:solidFill>
                  <a:schemeClr val="tx1"/>
                </a:solidFill>
              </a:rPr>
              <a:t>da eseguire sono le 3 azioni seguenti</a:t>
            </a:r>
            <a:endParaRPr lang="it-IT" b="1" i="1" dirty="0">
              <a:solidFill>
                <a:srgbClr val="DA40F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la scrittura di una cifra, la (eventuale) modifica del riporto, il movimento a sinistra per considerare le successive due cifre da sommare</a:t>
            </a:r>
          </a:p>
          <a:p>
            <a:r>
              <a:rPr lang="it-IT" dirty="0">
                <a:solidFill>
                  <a:schemeClr val="tx1"/>
                </a:solidFill>
              </a:rPr>
              <a:t>3) infine, le </a:t>
            </a:r>
            <a:r>
              <a:rPr lang="it-IT" b="1" i="1" dirty="0">
                <a:solidFill>
                  <a:srgbClr val="223CE2"/>
                </a:solidFill>
              </a:rPr>
              <a:t>condizioni </a:t>
            </a:r>
            <a:r>
              <a:rPr lang="it-IT" dirty="0">
                <a:solidFill>
                  <a:schemeClr val="tx1"/>
                </a:solidFill>
              </a:rPr>
              <a:t>di ognuna delle istruzioni dipendono da due tipi di parametri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il valore del riporto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le due cifre da sommare</a:t>
            </a:r>
          </a:p>
          <a:p>
            <a:r>
              <a:rPr lang="it-IT" dirty="0">
                <a:solidFill>
                  <a:schemeClr val="tx1"/>
                </a:solidFill>
              </a:rPr>
              <a:t>NOTA: mentre le due cifre da sommare le troviamo scritte sul foglio sul quale abbiamo indicato (in colonna) i due numeri che vogliamo sommare</a:t>
            </a:r>
          </a:p>
          <a:p>
            <a:r>
              <a:rPr lang="it-IT" dirty="0">
                <a:solidFill>
                  <a:schemeClr val="tx1"/>
                </a:solidFill>
              </a:rPr>
              <a:t>il valore del riporto lo teniamo a mente ad ogni coppia di cifre sommate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è, cioè, qualcosa che caratterizza il nostro “</a:t>
            </a:r>
            <a:r>
              <a:rPr lang="it-IT" b="1" i="1" dirty="0">
                <a:solidFill>
                  <a:srgbClr val="FF0000"/>
                </a:solidFill>
              </a:rPr>
              <a:t>stato interiore</a:t>
            </a:r>
            <a:r>
              <a:rPr lang="it-IT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12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5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 nuovo linguaggio...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93340"/>
                <a:ext cx="8915400" cy="5404022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In virtù delle osservazioni 1), 2) e 3), possiamo scrivere il nostro procedimento in forma più compatta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poiché utilizziamo sole istruzioni “se </a:t>
                </a:r>
                <a:r>
                  <a:rPr lang="it-IT" i="1" dirty="0">
                    <a:solidFill>
                      <a:schemeClr val="tx1"/>
                    </a:solidFill>
                  </a:rPr>
                  <a:t>condizione</a:t>
                </a:r>
                <a:r>
                  <a:rPr lang="it-IT" dirty="0">
                    <a:solidFill>
                      <a:schemeClr val="tx1"/>
                    </a:solidFill>
                  </a:rPr>
                  <a:t> allora </a:t>
                </a:r>
                <a:r>
                  <a:rPr lang="it-IT" i="1" dirty="0">
                    <a:solidFill>
                      <a:schemeClr val="tx1"/>
                    </a:solidFill>
                  </a:rPr>
                  <a:t>azione</a:t>
                </a:r>
                <a:r>
                  <a:rPr lang="it-IT" dirty="0">
                    <a:solidFill>
                      <a:schemeClr val="tx1"/>
                    </a:solidFill>
                  </a:rPr>
                  <a:t>”  possiamo anche evitare di scrivere “se ... allora ...” ogni santa volta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scrivere, di seguito, le due condizioni seguite dalle tre azioni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così, ad esempio, l’istruzione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se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0 e le due cifre sono 4 e 6, allora scrivi 0, poni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1, e spostati di una posizione a sinistra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diventa</a:t>
                </a:r>
              </a:p>
              <a:p>
                <a:pPr lvl="1"/>
                <a:r>
                  <a:rPr lang="it-IT" b="1" dirty="0">
                    <a:solidFill>
                      <a:srgbClr val="C00000"/>
                    </a:solidFill>
                  </a:rPr>
                  <a:t>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(4, 6),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sinistra 〉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charset="0"/>
                          </a:rPr>
                          <m:t>q</m:t>
                        </m:r>
                      </m:e>
                      <m:sub>
                        <m:r>
                          <a:rPr lang="it-IT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charset="0"/>
                          </a:rPr>
                          <m:t>q</m:t>
                        </m:r>
                      </m:e>
                      <m:sub>
                        <m:r>
                          <a:rPr lang="it-IT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sono due simboli che indicano, rispettivamente,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0 e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1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OSSERVAZIONE: in questo esempio sembrerebbe che anche “sinistra” possa essere omesso; vedremo che questa specifica, invece, occorre tenerla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[ ... continua ... ]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93340"/>
                <a:ext cx="8915400" cy="5404022"/>
              </a:xfrm>
              <a:blipFill rotWithShape="0">
                <a:blip r:embed="rId2"/>
                <a:stretch>
                  <a:fillRect l="-479" t="-564" r="-10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87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Contenuti del corso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87332" y="1527958"/>
            <a:ext cx="9117280" cy="4932219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Il modulo 2 del corso di Fondamenti di Informatica è suddiviso in due parti:</a:t>
            </a:r>
          </a:p>
          <a:p>
            <a:r>
              <a:rPr lang="it-IT" dirty="0">
                <a:solidFill>
                  <a:schemeClr val="tx1"/>
                </a:solidFill>
              </a:rPr>
              <a:t>nella prima parte ci occuperemo di Calcolabilità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ossia, di capire quali problemi possono essere risolti automaticamente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e, strada facendo, ci accorgeremo che esistono problemi che proprio non possono essere risolti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e, per farlo, dovremo capire cosa significa </a:t>
            </a:r>
            <a:r>
              <a:rPr lang="it-IT" dirty="0">
                <a:solidFill>
                  <a:srgbClr val="C00000"/>
                </a:solidFill>
              </a:rPr>
              <a:t>risolvere </a:t>
            </a:r>
            <a:r>
              <a:rPr lang="it-IT" b="1" i="1" dirty="0">
                <a:solidFill>
                  <a:srgbClr val="C00000"/>
                </a:solidFill>
              </a:rPr>
              <a:t>automaticamente</a:t>
            </a:r>
            <a:r>
              <a:rPr lang="it-IT" dirty="0">
                <a:solidFill>
                  <a:srgbClr val="C00000"/>
                </a:solidFill>
              </a:rPr>
              <a:t> un problema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e, a dirla tutta, cosa significa, in assoluto, </a:t>
            </a:r>
            <a:r>
              <a:rPr lang="it-IT" sz="1600" b="1" i="1" dirty="0">
                <a:solidFill>
                  <a:srgbClr val="C00000"/>
                </a:solidFill>
              </a:rPr>
              <a:t>risolvere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rgbClr val="C00000"/>
                </a:solidFill>
              </a:rPr>
              <a:t>un problema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e, persino, </a:t>
            </a:r>
            <a:r>
              <a:rPr lang="it-IT" sz="1600" i="1" dirty="0">
                <a:solidFill>
                  <a:srgbClr val="C00000"/>
                </a:solidFill>
              </a:rPr>
              <a:t>cos’è un </a:t>
            </a:r>
            <a:r>
              <a:rPr lang="it-IT" sz="1600" b="1" i="1" dirty="0">
                <a:solidFill>
                  <a:srgbClr val="C00000"/>
                </a:solidFill>
              </a:rPr>
              <a:t>problema</a:t>
            </a:r>
          </a:p>
          <a:p>
            <a:r>
              <a:rPr lang="it-IT" dirty="0">
                <a:solidFill>
                  <a:schemeClr val="tx1"/>
                </a:solidFill>
              </a:rPr>
              <a:t>nella seconda parte ci occuperemo di Complessità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ossia, di capire quali dei problemi che possono essere risolti, possono proprio essere risolti </a:t>
            </a:r>
            <a:r>
              <a:rPr lang="it-IT" b="1" i="1" dirty="0">
                <a:solidFill>
                  <a:srgbClr val="223CE2"/>
                </a:solidFill>
              </a:rPr>
              <a:t>per davvero</a:t>
            </a:r>
          </a:p>
          <a:p>
            <a:pPr lvl="2"/>
            <a:r>
              <a:rPr lang="it-IT" sz="1600" dirty="0">
                <a:solidFill>
                  <a:schemeClr val="tx1"/>
                </a:solidFill>
              </a:rPr>
              <a:t>ohibò! Pare una contraddizione!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ma, di questo ci occuperemo più avanti...</a:t>
            </a:r>
          </a:p>
        </p:txBody>
      </p:sp>
    </p:spTree>
    <p:extLst>
      <p:ext uri="{BB962C8B-B14F-4D97-AF65-F5344CB8AC3E}">
        <p14:creationId xmlns:p14="http://schemas.microsoft.com/office/powerpoint/2010/main" val="1874658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5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 nuovo linguaggio...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93340"/>
                <a:ext cx="8915400" cy="5404022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In virtù delle osservazioni 1), 2) e 3), possiamo scrivere il nostro procedimento in forma più compatta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l’istruzione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se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1 e l’unica cifra è 5, allora scrivi 6, poni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0, e spostati di una posizione a sinistra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nella quale le cifre di uno degli operandi sono terminate, diventa la coppia di istruzioni</a:t>
                </a:r>
              </a:p>
              <a:p>
                <a:pPr lvl="1"/>
                <a:r>
                  <a:rPr lang="it-IT" b="1" dirty="0">
                    <a:solidFill>
                      <a:srgbClr val="C00000"/>
                    </a:solidFill>
                  </a:rPr>
                  <a:t>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(5, ◻), 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sinistra〉</a:t>
                </a:r>
              </a:p>
              <a:p>
                <a:pPr lvl="1"/>
                <a:r>
                  <a:rPr lang="it-IT" b="1" dirty="0">
                    <a:solidFill>
                      <a:srgbClr val="C00000"/>
                    </a:solidFill>
                  </a:rPr>
                  <a:t>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𝒒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(◻, 5), 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𝒒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sinistra〉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dove il simbolo </a:t>
                </a:r>
                <a:r>
                  <a:rPr lang="it-IT" dirty="0"/>
                  <a:t>◻</a:t>
                </a:r>
                <a:r>
                  <a:rPr lang="it-IT" dirty="0">
                    <a:solidFill>
                      <a:schemeClr val="tx1"/>
                    </a:solidFill>
                  </a:rPr>
                  <a:t> indica che non viene letto alcunché o che non deve essere scritto alcunché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abbiamo due diverse istruzioni perché l’operando le cui cifre sono terminate può essere il primo o il secondo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[ ... continua ... ]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93340"/>
                <a:ext cx="8915400" cy="5404022"/>
              </a:xfrm>
              <a:blipFill rotWithShape="0">
                <a:blip r:embed="rId2"/>
                <a:stretch>
                  <a:fillRect l="-479" t="-564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49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5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 nuovo linguaggio...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08670"/>
                <a:ext cx="8915400" cy="5144530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In virtù delle osservazioni 1), 2) e 3), possiamo scrivere il nostro procedimento in forma più compatta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e, infine,  le istruzioni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se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1 e le cifre di entrambi i numeri sono terminate, allora scrivi 1 e termina 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se </a:t>
                </a:r>
                <a:r>
                  <a:rPr lang="it-IT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 = 0 e le cifre di entrambi i numeri sono terminate, allora termina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diventano, rispettivamente</a:t>
                </a:r>
              </a:p>
              <a:p>
                <a:pPr lvl="1"/>
                <a:r>
                  <a:rPr lang="it-IT" b="1" dirty="0">
                    <a:solidFill>
                      <a:srgbClr val="C00000"/>
                    </a:solidFill>
                  </a:rPr>
                  <a:t>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(◻, ◻),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𝐅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fermo〉</a:t>
                </a:r>
              </a:p>
              <a:p>
                <a:pPr lvl="1"/>
                <a:r>
                  <a:rPr lang="it-IT" b="1" dirty="0">
                    <a:solidFill>
                      <a:srgbClr val="C00000"/>
                    </a:solidFill>
                  </a:rPr>
                  <a:t>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𝒒</m:t>
                        </m:r>
                      </m:e>
                      <m:sub>
                        <m:r>
                          <a:rPr lang="it-IT" b="1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(◻, ◻), ◻,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𝐅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, fermo〉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𝐅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è lo “</a:t>
                </a:r>
                <a:r>
                  <a:rPr lang="it-IT" i="1" dirty="0">
                    <a:solidFill>
                      <a:srgbClr val="223CE2"/>
                    </a:solidFill>
                  </a:rPr>
                  <a:t>stato interiore</a:t>
                </a:r>
                <a:r>
                  <a:rPr lang="it-IT" dirty="0">
                    <a:solidFill>
                      <a:schemeClr val="tx1"/>
                    </a:solidFill>
                  </a:rPr>
                  <a:t>” che permette all’esecutore di comprendere che non deve più eseguire alcuna azione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ossia, non si deve “tornare al punto 2)”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qui l’utilizzo di “fermo” mostra anche perché è necessario specificare come ci si deve muovere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08670"/>
                <a:ext cx="8915400" cy="5144530"/>
              </a:xfrm>
              <a:blipFill rotWithShape="0">
                <a:blip r:embed="rId2"/>
                <a:stretch>
                  <a:fillRect l="-479" t="-5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93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5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... e una macchina che lo comprende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93340"/>
                <a:ext cx="8915400" cy="5404022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Possiamo, a questo punto, rappresentare graficamente l’esecuzione del procedimento che calcola la somma di due numeri qualsiasi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ad esempio, i numeri 53 e 28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per farlo, immaginiamo di disporre di una sorta di automa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che rappresentiamo come una specie di “testa robotizzata”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che può trovarsi in uno di tre possibili “</a:t>
                </a:r>
                <a:r>
                  <a:rPr lang="it-IT" i="1" dirty="0">
                    <a:solidFill>
                      <a:srgbClr val="223CE2"/>
                    </a:solidFill>
                  </a:rPr>
                  <a:t>stati interiori</a:t>
                </a:r>
                <a:r>
                  <a:rPr lang="it-IT" dirty="0">
                    <a:solidFill>
                      <a:schemeClr val="tx1"/>
                    </a:solidFill>
                  </a:rPr>
                  <a:t>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charset="0"/>
                          </a:rPr>
                          <m:t>q</m:t>
                        </m:r>
                      </m:e>
                      <m:sub>
                        <m:r>
                          <a:rPr lang="it-IT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charset="0"/>
                          </a:rPr>
                          <m:t>q</m:t>
                        </m:r>
                      </m:e>
                      <m:sub>
                        <m:r>
                          <a:rPr lang="it-IT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charset="0"/>
                          </a:rPr>
                          <m:t>F</m:t>
                        </m:r>
                      </m:sub>
                    </m:sSub>
                  </m:oMath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che utilizza, per leggere e scrivere , tre nastri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suddivisi ciascuno in un numero infinito di celle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tali che ciascuna cella, in ogni istante, può contenere o una cifra (un numero compreso fra 0 e 9) oppure può essere vuota (e indichiamo con </a:t>
                </a:r>
                <a:r>
                  <a:rPr lang="it-IT" dirty="0"/>
                  <a:t>◻</a:t>
                </a:r>
                <a:r>
                  <a:rPr lang="it-IT" dirty="0">
                    <a:solidFill>
                      <a:schemeClr val="tx1"/>
                    </a:solidFill>
                  </a:rPr>
                  <a:t> il simbolo di cella vuota)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tre testine di lettura/scrittura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Non appena viene scritto qualcosa sui nastri, dipendentemente dallo “stato interiore” dell’automa e da quello che viene letto, l’automa inizia a 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computare </a:t>
                </a:r>
                <a:r>
                  <a:rPr lang="it-IT" dirty="0">
                    <a:solidFill>
                      <a:schemeClr val="tx1"/>
                    </a:solidFill>
                  </a:rPr>
                  <a:t>– ossia a eseguire le quintuple del procedimento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93340"/>
                <a:ext cx="8915400" cy="5404022"/>
              </a:xfrm>
              <a:blipFill rotWithShape="0">
                <a:blip r:embed="rId2"/>
                <a:stretch>
                  <a:fillRect l="-479" t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95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7720" y="315191"/>
            <a:ext cx="8911687" cy="7845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... e una macchina che lo comprende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23290" r="14675" b="24896"/>
          <a:stretch/>
        </p:blipFill>
        <p:spPr>
          <a:xfrm>
            <a:off x="3210891" y="916254"/>
            <a:ext cx="7465347" cy="59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4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337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Quasi una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67481"/>
                <a:ext cx="8915400" cy="50827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Quella che abbiamo visto è </a:t>
                </a:r>
                <a:r>
                  <a:rPr lang="it-IT" i="1" dirty="0">
                    <a:solidFill>
                      <a:schemeClr val="tx1"/>
                    </a:solidFill>
                  </a:rPr>
                  <a:t>quasi</a:t>
                </a:r>
                <a:r>
                  <a:rPr lang="it-IT" dirty="0">
                    <a:solidFill>
                      <a:schemeClr val="tx1"/>
                    </a:solidFill>
                  </a:rPr>
                  <a:t> una descrizione informale di una macchina di </a:t>
                </a:r>
                <a:r>
                  <a:rPr lang="it-IT" dirty="0" err="1">
                    <a:solidFill>
                      <a:schemeClr val="tx1"/>
                    </a:solidFill>
                  </a:rPr>
                  <a:t>Turing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i="1" dirty="0">
                    <a:solidFill>
                      <a:schemeClr val="tx1"/>
                    </a:solidFill>
                  </a:rPr>
                  <a:t>quasi</a:t>
                </a:r>
                <a:r>
                  <a:rPr lang="it-IT" dirty="0">
                    <a:solidFill>
                      <a:schemeClr val="tx1"/>
                    </a:solidFill>
                  </a:rPr>
                  <a:t>, perché abbiamo utilizzato tre nastri e in una macchina di </a:t>
                </a:r>
                <a:r>
                  <a:rPr lang="it-IT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dirty="0">
                    <a:solidFill>
                      <a:schemeClr val="tx1"/>
                    </a:solidFill>
                  </a:rPr>
                  <a:t> occorre descrivere cosa viene letto (nelle </a:t>
                </a:r>
                <a:r>
                  <a:rPr lang="it-IT" b="1" i="1" dirty="0">
                    <a:solidFill>
                      <a:srgbClr val="223CE2"/>
                    </a:solidFill>
                  </a:rPr>
                  <a:t>condizioni</a:t>
                </a:r>
                <a:r>
                  <a:rPr lang="it-IT" dirty="0">
                    <a:solidFill>
                      <a:schemeClr val="tx1"/>
                    </a:solidFill>
                  </a:rPr>
                  <a:t>) e cosa viene scritto (nelle </a:t>
                </a:r>
                <a:r>
                  <a:rPr lang="it-IT" b="1" i="1" dirty="0">
                    <a:solidFill>
                      <a:srgbClr val="DA40F1"/>
                    </a:solidFill>
                  </a:rPr>
                  <a:t>azioni</a:t>
                </a:r>
                <a:r>
                  <a:rPr lang="it-IT" dirty="0">
                    <a:solidFill>
                      <a:schemeClr val="tx1"/>
                    </a:solidFill>
                  </a:rPr>
                  <a:t>) su </a:t>
                </a:r>
                <a:r>
                  <a:rPr lang="it-IT" u="sng" dirty="0">
                    <a:solidFill>
                      <a:schemeClr val="tx1"/>
                    </a:solidFill>
                  </a:rPr>
                  <a:t>ogni</a:t>
                </a:r>
                <a:r>
                  <a:rPr lang="it-IT" dirty="0">
                    <a:solidFill>
                      <a:schemeClr val="tx1"/>
                    </a:solidFill>
                  </a:rPr>
                  <a:t> nastro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così che l’istruzione 																</a:t>
                </a:r>
                <a:r>
                  <a:rPr lang="it-IT" b="1" dirty="0">
                    <a:solidFill>
                      <a:schemeClr val="tx1"/>
                    </a:solidFill>
                  </a:rPr>
                  <a:t>se </a:t>
                </a:r>
                <a:r>
                  <a:rPr lang="it-IT" b="1" dirty="0" err="1">
                    <a:solidFill>
                      <a:schemeClr val="tx1"/>
                    </a:solidFill>
                  </a:rPr>
                  <a:t>r</a:t>
                </a:r>
                <a:r>
                  <a:rPr lang="it-IT" b="1" dirty="0">
                    <a:solidFill>
                      <a:schemeClr val="tx1"/>
                    </a:solidFill>
                  </a:rPr>
                  <a:t> = 0 e le due cifre sono 4 e 6, allora scrivi 0, poni </a:t>
                </a:r>
                <a:r>
                  <a:rPr lang="it-IT" b="1" dirty="0" err="1">
                    <a:solidFill>
                      <a:schemeClr val="tx1"/>
                    </a:solidFill>
                  </a:rPr>
                  <a:t>r</a:t>
                </a:r>
                <a:r>
                  <a:rPr lang="it-IT" b="1" dirty="0">
                    <a:solidFill>
                      <a:schemeClr val="tx1"/>
                    </a:solidFill>
                  </a:rPr>
                  <a:t> = 1, spostati di 			una posizione a sinistra e torna al punto 2)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diventa</a:t>
                </a:r>
                <a:r>
                  <a:rPr lang="it-IT" b="1" dirty="0">
                    <a:solidFill>
                      <a:schemeClr val="tx1"/>
                    </a:solidFill>
                  </a:rPr>
                  <a:t>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chemeClr val="tx1"/>
                    </a:solidFill>
                  </a:rPr>
                  <a:t> , (4, 6, ◻), (4, 6, 0),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𝐪</m:t>
                        </m:r>
                      </m:e>
                      <m:sub>
                        <m:r>
                          <a:rPr lang="it-IT" b="1" i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chemeClr val="tx1"/>
                    </a:solidFill>
                  </a:rPr>
                  <a:t> , sinistra 〉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che specifica cosa deve essere scritto sui 3 nastri (4, 6, ◻) e con cosa questi tre elementi devono essere sovrascritti (4, 6, 0)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poiché specifica 2 condizioni e 3 azioni, essa prende il nome di 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quintupla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e, quelli che abbiamo chiamato sino ad ora “</a:t>
                </a:r>
                <a:r>
                  <a:rPr lang="it-IT" i="1" dirty="0">
                    <a:solidFill>
                      <a:schemeClr val="tx1"/>
                    </a:solidFill>
                  </a:rPr>
                  <a:t>stati interiori</a:t>
                </a:r>
                <a:r>
                  <a:rPr lang="it-IT" dirty="0">
                    <a:solidFill>
                      <a:schemeClr val="tx1"/>
                    </a:solidFill>
                  </a:rPr>
                  <a:t>”, si chiamano propriamente 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stati interni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l’esecuzione delle quintuple su un insieme fissato di dati (come nella figura) si chiama </a:t>
                </a:r>
                <a:r>
                  <a:rPr lang="it-IT" b="1" i="1" dirty="0">
                    <a:solidFill>
                      <a:srgbClr val="FF0000"/>
                    </a:solidFill>
                  </a:rPr>
                  <a:t>computazione</a:t>
                </a:r>
              </a:p>
              <a:p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67481"/>
                <a:ext cx="8915400" cy="5082746"/>
              </a:xfrm>
              <a:blipFill rotWithShape="0">
                <a:blip r:embed="rId2"/>
                <a:stretch>
                  <a:fillRect l="-479" t="-11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98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337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Calcolabilità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65645" y="1540475"/>
            <a:ext cx="8915400" cy="405713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Quella che abbiamo visto è, dunque, una descrizione informale di una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con la ‘m’ minuscola</a:t>
            </a:r>
          </a:p>
          <a:p>
            <a:r>
              <a:rPr lang="it-IT" dirty="0">
                <a:solidFill>
                  <a:schemeClr val="tx1"/>
                </a:solidFill>
              </a:rPr>
              <a:t>che è la </a:t>
            </a:r>
            <a:r>
              <a:rPr lang="it-IT" i="1" dirty="0">
                <a:solidFill>
                  <a:schemeClr val="tx1"/>
                </a:solidFill>
              </a:rPr>
              <a:t>descrizione di un procedimento di risoluzione di un problema </a:t>
            </a:r>
            <a:r>
              <a:rPr lang="it-IT" dirty="0">
                <a:solidFill>
                  <a:schemeClr val="tx1"/>
                </a:solidFill>
              </a:rPr>
              <a:t>espresso nel </a:t>
            </a:r>
            <a:r>
              <a:rPr lang="it-IT" i="1" dirty="0">
                <a:solidFill>
                  <a:schemeClr val="tx1"/>
                </a:solidFill>
              </a:rPr>
              <a:t>linguaggio definito da Alan </a:t>
            </a:r>
            <a:r>
              <a:rPr lang="it-IT" i="1" dirty="0" err="1">
                <a:solidFill>
                  <a:schemeClr val="tx1"/>
                </a:solidFill>
              </a:rPr>
              <a:t>Turing</a:t>
            </a:r>
            <a:endParaRPr lang="it-IT" i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linguaggio che costituisce un </a:t>
            </a:r>
            <a:r>
              <a:rPr lang="it-IT" i="1" dirty="0">
                <a:solidFill>
                  <a:schemeClr val="tx1"/>
                </a:solidFill>
              </a:rPr>
              <a:t>modello di calcolo</a:t>
            </a:r>
            <a:r>
              <a:rPr lang="it-IT" dirty="0">
                <a:solidFill>
                  <a:schemeClr val="tx1"/>
                </a:solidFill>
              </a:rPr>
              <a:t>: il modello </a:t>
            </a:r>
            <a:r>
              <a:rPr lang="it-IT" b="1" dirty="0">
                <a:solidFill>
                  <a:srgbClr val="FF0000"/>
                </a:solidFill>
              </a:rPr>
              <a:t>Macchina di </a:t>
            </a:r>
            <a:r>
              <a:rPr lang="it-IT" b="1" dirty="0" err="1">
                <a:solidFill>
                  <a:srgbClr val="FF0000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		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con la ’M’ maiuscola										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 tutto ciò, che è necessario per parlare di Calcolabilità, inizieremo a vederlo </a:t>
            </a:r>
            <a:r>
              <a:rPr lang="it-IT" i="1" dirty="0">
                <a:solidFill>
                  <a:schemeClr val="tx1"/>
                </a:solidFill>
              </a:rPr>
              <a:t>formalmente</a:t>
            </a:r>
            <a:r>
              <a:rPr lang="it-IT" dirty="0">
                <a:solidFill>
                  <a:schemeClr val="tx1"/>
                </a:solidFill>
              </a:rPr>
              <a:t> nella prossima lezione</a:t>
            </a:r>
            <a:endParaRPr lang="it-IT" b="1" i="1" dirty="0">
              <a:solidFill>
                <a:srgbClr val="FF0000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4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4205" y="362853"/>
            <a:ext cx="8911687" cy="67030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Problemi e istanze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0492" y="1169077"/>
            <a:ext cx="8915400" cy="557771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Cos’è un problema? Facile!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“Quanto fa 5 +2?” oppure ”Quanto misura l’area di un rettangolo la cui base è lunga 28 e la cui altezza è lunga 12?”: ecco due esempi di problema!</a:t>
            </a:r>
          </a:p>
          <a:p>
            <a:r>
              <a:rPr lang="it-IT" dirty="0">
                <a:solidFill>
                  <a:schemeClr val="tx1"/>
                </a:solidFill>
              </a:rPr>
              <a:t>Sbagliato! Nell’esempio, sono illustrate due </a:t>
            </a:r>
            <a:r>
              <a:rPr lang="it-IT" b="1" i="1" dirty="0">
                <a:solidFill>
                  <a:srgbClr val="DA40F1"/>
                </a:solidFill>
              </a:rPr>
              <a:t>istanze</a:t>
            </a:r>
            <a:r>
              <a:rPr lang="it-IT" dirty="0">
                <a:solidFill>
                  <a:schemeClr val="tx1"/>
                </a:solidFill>
              </a:rPr>
              <a:t> di due problemi diversi</a:t>
            </a:r>
          </a:p>
          <a:p>
            <a:r>
              <a:rPr lang="it-IT" dirty="0">
                <a:solidFill>
                  <a:schemeClr val="tx1"/>
                </a:solidFill>
              </a:rPr>
              <a:t>I problemi cui corrispondono quelle istanze sono: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PROBLEMA SOMMA: dati due numeri naturali,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e k, calcolare il valore della somma di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con k (ossia, </a:t>
            </a:r>
            <a:r>
              <a:rPr lang="it-IT" dirty="0" err="1">
                <a:solidFill>
                  <a:schemeClr val="tx1"/>
                </a:solidFill>
              </a:rPr>
              <a:t>n</a:t>
            </a:r>
            <a:r>
              <a:rPr lang="it-IT" dirty="0">
                <a:solidFill>
                  <a:schemeClr val="tx1"/>
                </a:solidFill>
              </a:rPr>
              <a:t> + k)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PROBLEMA AREA: dato un rettangolo, la cui base è lunga b e la cui altezza è lunga h, calcolare l’area A di quel rettangolo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Chiara la distinzione?</a:t>
            </a:r>
          </a:p>
          <a:p>
            <a:r>
              <a:rPr lang="it-IT" dirty="0">
                <a:solidFill>
                  <a:schemeClr val="tx1"/>
                </a:solidFill>
              </a:rPr>
              <a:t>Un problema è la descrizione di un insieme di parametri, che chiameremo </a:t>
            </a:r>
            <a:r>
              <a:rPr lang="it-IT" b="1" dirty="0">
                <a:solidFill>
                  <a:srgbClr val="DA40F1"/>
                </a:solidFill>
              </a:rPr>
              <a:t>dati</a:t>
            </a:r>
            <a:r>
              <a:rPr lang="it-IT" dirty="0">
                <a:solidFill>
                  <a:schemeClr val="tx1"/>
                </a:solidFill>
              </a:rPr>
              <a:t>, collegati da un certo insieme di relazioni, associata alla richiesta di derivare da essi un altro insieme di parametri, che costituiscono la soluzione</a:t>
            </a:r>
          </a:p>
          <a:p>
            <a:r>
              <a:rPr lang="it-IT" dirty="0">
                <a:solidFill>
                  <a:schemeClr val="tx1"/>
                </a:solidFill>
              </a:rPr>
              <a:t>Un’istanza di un problema è un particolare insieme di valori associati ai dati</a:t>
            </a:r>
            <a:r>
              <a:rPr lang="it-IT" sz="800" dirty="0">
                <a:solidFill>
                  <a:schemeClr val="tx1"/>
                </a:solidFill>
              </a:rPr>
              <a:t>         																																									</a:t>
            </a:r>
            <a:r>
              <a:rPr lang="it-IT" sz="1600" dirty="0">
                <a:solidFill>
                  <a:schemeClr val="tx1"/>
                </a:solidFill>
              </a:rPr>
              <a:t>Su queste questioni torneremo, abbondantemente, (parecchio) più avanti</a:t>
            </a:r>
          </a:p>
        </p:txBody>
      </p:sp>
    </p:spTree>
    <p:extLst>
      <p:ext uri="{BB962C8B-B14F-4D97-AF65-F5344CB8AC3E}">
        <p14:creationId xmlns:p14="http://schemas.microsoft.com/office/powerpoint/2010/main" val="112930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57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Trovare </a:t>
            </a:r>
            <a:r>
              <a:rPr lang="it-IT">
                <a:solidFill>
                  <a:schemeClr val="tx1"/>
                </a:solidFill>
              </a:rPr>
              <a:t>la soluzione di un’istanza</a:t>
            </a:r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02715" y="1379837"/>
                <a:ext cx="8915400" cy="5377802"/>
              </a:xfrm>
            </p:spPr>
            <p:txBody>
              <a:bodyPr/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Per trovare la soluzione di talune istanze di taluni problemi posso sfruttare le caratteristiche di quelle istanze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se chiedi a un bambino quanto fa 2 + 5, quello può contare sulle dita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se hai bisogno di trovare 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, puoi disegnare la circonferenza goniometrica e vederlo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D’altra parte, a volte non è così semplice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le dita non bastano per calcolare 49856739902+50672143559986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calcolare 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uk-UA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</m:sup>
                            </m:s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+8 </m:t>
                            </m:r>
                            <m:func>
                              <m:funcPr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</m:e>
                            </m:func>
                          </m:e>
                        </m:rad>
                      </m:num>
                      <m:den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... non è proprio una passeggiata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Altre volte, è proprio impossibile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per quanto tu sia bravo in matematica, un numero reale che corrisponda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, non c’è verso, non riuscirai mai a trovarlo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quando l’istanza di un problema non ha soluzione diciamo che essa è una </a:t>
                </a:r>
                <a:r>
                  <a:rPr lang="it-IT" b="1" dirty="0">
                    <a:solidFill>
                      <a:srgbClr val="223CE2"/>
                    </a:solidFill>
                  </a:rPr>
                  <a:t>istanza negativa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cominciate a tenerla a mente questa cosa delle</a:t>
                </a:r>
                <a:r>
                  <a:rPr lang="it-IT" b="1" dirty="0">
                    <a:solidFill>
                      <a:srgbClr val="223CE2"/>
                    </a:solidFill>
                  </a:rPr>
                  <a:t> istanze negative</a:t>
                </a:r>
                <a:r>
                  <a:rPr lang="it-IT" dirty="0">
                    <a:solidFill>
                      <a:schemeClr val="tx1"/>
                    </a:solidFill>
                  </a:rPr>
                  <a:t>, ché vi tornerà utile (eccome!)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2715" y="1379837"/>
                <a:ext cx="8915400" cy="5377802"/>
              </a:xfrm>
              <a:blipFill rotWithShape="0">
                <a:blip r:embed="rId2"/>
                <a:stretch>
                  <a:fillRect l="-479" t="-566" r="-5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Risolvere un problema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1565188"/>
            <a:ext cx="8915400" cy="4576119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Risolvere un problema significa individuare </a:t>
            </a:r>
            <a:r>
              <a:rPr lang="it-IT" u="sng" dirty="0">
                <a:solidFill>
                  <a:schemeClr val="tx1"/>
                </a:solidFill>
              </a:rPr>
              <a:t>un metodo </a:t>
            </a:r>
            <a:r>
              <a:rPr lang="it-IT" dirty="0">
                <a:solidFill>
                  <a:schemeClr val="tx1"/>
                </a:solidFill>
              </a:rPr>
              <a:t>che </a:t>
            </a:r>
            <a:r>
              <a:rPr lang="it-IT" i="1" dirty="0">
                <a:solidFill>
                  <a:schemeClr val="tx1"/>
                </a:solidFill>
              </a:rPr>
              <a:t>sappia trovare la soluzione di </a:t>
            </a:r>
            <a:r>
              <a:rPr lang="it-IT" b="1" i="1" dirty="0">
                <a:solidFill>
                  <a:schemeClr val="tx1"/>
                </a:solidFill>
              </a:rPr>
              <a:t>qualunque</a:t>
            </a:r>
            <a:r>
              <a:rPr lang="it-IT" i="1" dirty="0">
                <a:solidFill>
                  <a:schemeClr val="tx1"/>
                </a:solidFill>
              </a:rPr>
              <a:t> istanza positiva del problema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e, in più, che sappia riconoscere se un’istanza è negativa</a:t>
            </a:r>
          </a:p>
          <a:p>
            <a:r>
              <a:rPr lang="it-IT" dirty="0">
                <a:solidFill>
                  <a:schemeClr val="tx1"/>
                </a:solidFill>
              </a:rPr>
              <a:t>ossia, significa trovare un procedimento che, data una qualunque istanza del problema, indichi la sequenza di azioni che devono essere eseguite per trovare la soluzione di quell’istanza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o per poter concludere che, quell’istanza, una soluzione non ce l’ha</a:t>
            </a:r>
          </a:p>
          <a:p>
            <a:r>
              <a:rPr lang="it-IT" dirty="0">
                <a:solidFill>
                  <a:schemeClr val="tx1"/>
                </a:solidFill>
              </a:rPr>
              <a:t>E qui sorgono un (bel) po’ di questioni: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innanzi tutto, cos’è un </a:t>
            </a:r>
            <a:r>
              <a:rPr lang="it-IT" sz="1800" i="1" dirty="0">
                <a:solidFill>
                  <a:schemeClr val="tx1"/>
                </a:solidFill>
              </a:rPr>
              <a:t>procedimento</a:t>
            </a:r>
            <a:r>
              <a:rPr lang="it-IT" sz="18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E, poi, che cos’è una </a:t>
            </a:r>
            <a:r>
              <a:rPr lang="it-IT" sz="1800" i="1" dirty="0">
                <a:solidFill>
                  <a:schemeClr val="tx1"/>
                </a:solidFill>
              </a:rPr>
              <a:t>azione</a:t>
            </a:r>
            <a:r>
              <a:rPr lang="it-IT" sz="18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it-IT" sz="1800" dirty="0">
                <a:solidFill>
                  <a:schemeClr val="tx1"/>
                </a:solidFill>
              </a:rPr>
              <a:t>E, infine, </a:t>
            </a:r>
            <a:r>
              <a:rPr lang="it-IT" sz="1800" i="1" dirty="0">
                <a:solidFill>
                  <a:schemeClr val="tx1"/>
                </a:solidFill>
              </a:rPr>
              <a:t>chi</a:t>
            </a:r>
            <a:r>
              <a:rPr lang="it-IT" sz="1800" dirty="0">
                <a:solidFill>
                  <a:schemeClr val="tx1"/>
                </a:solidFill>
              </a:rPr>
              <a:t> è supposto debba eseguire le azioni indicate?</a:t>
            </a:r>
          </a:p>
          <a:p>
            <a:r>
              <a:rPr lang="it-IT" dirty="0">
                <a:solidFill>
                  <a:schemeClr val="tx1"/>
                </a:solidFill>
              </a:rPr>
              <a:t>Come stiamo per vedere, queste questioni sono fra loro interconnesse</a:t>
            </a:r>
          </a:p>
        </p:txBody>
      </p:sp>
    </p:spTree>
    <p:extLst>
      <p:ext uri="{BB962C8B-B14F-4D97-AF65-F5344CB8AC3E}">
        <p14:creationId xmlns:p14="http://schemas.microsoft.com/office/powerpoint/2010/main" val="182884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Risolvere un 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03404"/>
                <a:ext cx="8915400" cy="5008607"/>
              </a:xfrm>
            </p:spPr>
            <p:txBody>
              <a:bodyPr/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Cos’è un procedimento?</a:t>
                </a:r>
              </a:p>
              <a:p>
                <a:pPr lvl="1"/>
                <a:r>
                  <a:rPr lang="it-IT" b="1" dirty="0">
                    <a:solidFill>
                      <a:srgbClr val="C00000"/>
                    </a:solidFill>
                  </a:rPr>
                  <a:t>Un procedimento è la descrizione di un insieme di azioni unita alla specifica dell’ordine con il quale le azioni devono essere eseguite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che cos’è una azione?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Qualcosa che deve esser fatto, ovvio! Tuttavia...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Anche </a:t>
                </a:r>
                <a:r>
                  <a:rPr lang="it-IT" dirty="0">
                    <a:solidFill>
                      <a:srgbClr val="223CE2"/>
                    </a:solidFill>
                  </a:rPr>
                  <a:t>“data un’istanza del problema, trova la soluzione di quell’istanza” </a:t>
                </a:r>
                <a:r>
                  <a:rPr lang="it-IT" dirty="0">
                    <a:solidFill>
                      <a:schemeClr val="tx1"/>
                    </a:solidFill>
                  </a:rPr>
                  <a:t>è una azione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Allora, dobbiamo dire che </a:t>
                </a:r>
                <a:r>
                  <a:rPr lang="it-IT" dirty="0">
                    <a:solidFill>
                      <a:srgbClr val="C00000"/>
                    </a:solidFill>
                  </a:rPr>
                  <a:t>le azioni indicate in un procedimento, devono essere azioni </a:t>
                </a:r>
                <a:r>
                  <a:rPr lang="it-IT" i="1" dirty="0">
                    <a:solidFill>
                      <a:srgbClr val="C00000"/>
                    </a:solidFill>
                  </a:rPr>
                  <a:t>semplici</a:t>
                </a:r>
                <a:r>
                  <a:rPr lang="it-IT" dirty="0">
                    <a:solidFill>
                      <a:srgbClr val="C00000"/>
                    </a:solidFill>
                  </a:rPr>
                  <a:t>, azioni, cioè, che possono essere eseguite con facilità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ESEMPIO: data una funzione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s-I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it-IT" baseline="30000" dirty="0">
                    <a:solidFill>
                      <a:schemeClr val="tx1"/>
                    </a:solidFill>
                  </a:rPr>
                  <a:t>+</a:t>
                </a:r>
                <a:r>
                  <a:rPr lang="it-IT" dirty="0">
                    <a:solidFill>
                      <a:schemeClr val="tx1"/>
                    </a:solidFill>
                  </a:rPr>
                  <a:t> e dati due numeri reali a e b, calcolare la misura dell’area della regione di piano compresa fra la funzione, l’asse x e le rette y=a e y=b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PROCEDIMENTO: 1) calcola la funzione primitiva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(x) di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(x) 										2) calcola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(b) –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(a)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03404"/>
                <a:ext cx="8915400" cy="5008607"/>
              </a:xfrm>
              <a:blipFill rotWithShape="0">
                <a:blip r:embed="rId2"/>
                <a:stretch>
                  <a:fillRect l="-479" t="-7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8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426402"/>
            <a:ext cx="8911687" cy="74749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Risolvere un problema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284478" y="1268624"/>
                <a:ext cx="9220134" cy="53175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Un procedimento è la descrizione di un insieme di </a:t>
                </a:r>
                <a:r>
                  <a:rPr lang="it-IT" i="1" dirty="0">
                    <a:solidFill>
                      <a:schemeClr val="tx1"/>
                    </a:solidFill>
                  </a:rPr>
                  <a:t>azioni</a:t>
                </a:r>
                <a:r>
                  <a:rPr lang="it-IT" dirty="0">
                    <a:solidFill>
                      <a:schemeClr val="tx1"/>
                    </a:solidFill>
                  </a:rPr>
                  <a:t> unita alla specifica dell’ordine con il quale le azioni devono essere eseguite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e, a ciascuna di quelle azioni, viene dato il nome di </a:t>
                </a:r>
                <a:r>
                  <a:rPr lang="it-IT" b="1" i="1" dirty="0">
                    <a:solidFill>
                      <a:srgbClr val="C00000"/>
                    </a:solidFill>
                  </a:rPr>
                  <a:t>istruzione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 le istruzioni indicate in un procedimento, devono essere </a:t>
                </a:r>
                <a:r>
                  <a:rPr lang="it-IT" i="1" dirty="0">
                    <a:solidFill>
                      <a:srgbClr val="223CE2"/>
                    </a:solidFill>
                  </a:rPr>
                  <a:t>elementari</a:t>
                </a:r>
                <a:r>
                  <a:rPr lang="it-IT" dirty="0">
                    <a:solidFill>
                      <a:schemeClr val="tx1"/>
                    </a:solidFill>
                  </a:rPr>
                  <a:t>, devono, cioè, essere azioni che possono essere eseguite con facilità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ESEMPIO: data una funzione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s-I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it-IT" baseline="30000" dirty="0">
                    <a:solidFill>
                      <a:schemeClr val="tx1"/>
                    </a:solidFill>
                  </a:rPr>
                  <a:t>+</a:t>
                </a:r>
                <a:r>
                  <a:rPr lang="it-IT" dirty="0">
                    <a:solidFill>
                      <a:schemeClr val="tx1"/>
                    </a:solidFill>
                  </a:rPr>
                  <a:t> e dati due numeri reali a e b, calcolare la misura dell’area della regione di piano compresa fra la funzione, l’asse x e le rette y=a e y=b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PROCEDIMENTO: 1) calcola la funzione primitiva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(x) di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(x) 										2) calcola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(b) –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(a)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Certo, quello indicato è un procedimento che risolve il problema nell’esempio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Tuttavia, “calcola la funzione primitiva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(x) di </a:t>
                </a:r>
                <a:r>
                  <a:rPr lang="it-IT" dirty="0" err="1">
                    <a:solidFill>
                      <a:schemeClr val="tx1"/>
                    </a:solidFill>
                  </a:rPr>
                  <a:t>f</a:t>
                </a:r>
                <a:r>
                  <a:rPr lang="it-IT" dirty="0">
                    <a:solidFill>
                      <a:schemeClr val="tx1"/>
                    </a:solidFill>
                  </a:rPr>
                  <a:t>(x)” è </a:t>
                </a:r>
                <a:r>
                  <a:rPr lang="it-IT" u="sng" dirty="0">
                    <a:solidFill>
                      <a:schemeClr val="tx1"/>
                    </a:solidFill>
                  </a:rPr>
                  <a:t>davvero</a:t>
                </a:r>
                <a:r>
                  <a:rPr lang="it-IT" dirty="0">
                    <a:solidFill>
                      <a:schemeClr val="tx1"/>
                    </a:solidFill>
                  </a:rPr>
                  <a:t> un’</a:t>
                </a:r>
                <a:r>
                  <a:rPr lang="it-IT" i="1" dirty="0">
                    <a:solidFill>
                      <a:srgbClr val="223CE2"/>
                    </a:solidFill>
                  </a:rPr>
                  <a:t>istruzione elementare</a:t>
                </a:r>
                <a:r>
                  <a:rPr lang="it-IT" dirty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per me (che sono una matematica) sì, per un bambino in prima elementare no...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Cioè, che sia elementare o no, </a:t>
                </a:r>
                <a:r>
                  <a:rPr lang="it-IT" i="1" dirty="0">
                    <a:solidFill>
                      <a:srgbClr val="223CE2"/>
                    </a:solidFill>
                  </a:rPr>
                  <a:t>dipende da chi è supposto debba eseguire le azioni indicate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4478" y="1268624"/>
                <a:ext cx="9220134" cy="5317527"/>
              </a:xfrm>
              <a:blipFill rotWithShape="0">
                <a:blip r:embed="rId2"/>
                <a:stretch>
                  <a:fillRect l="-463" t="-1147" r="-10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1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8701" y="407773"/>
            <a:ext cx="8911687" cy="90204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L’istruzione elementare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2195" y="1187153"/>
            <a:ext cx="9220134" cy="534746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Dunque, se vogliamo </a:t>
            </a:r>
            <a:r>
              <a:rPr lang="it-IT" b="1" dirty="0">
                <a:solidFill>
                  <a:schemeClr val="tx1"/>
                </a:solidFill>
              </a:rPr>
              <a:t>svincolare la definizione di procedimento risolutivo di un problema da quello di esecutore delle azioni in esso indicate</a:t>
            </a:r>
            <a:r>
              <a:rPr lang="it-IT" dirty="0">
                <a:solidFill>
                  <a:schemeClr val="tx1"/>
                </a:solidFill>
              </a:rPr>
              <a:t>, è necessario, prima di tutto, chiarire formalmente cosa si intende con </a:t>
            </a:r>
            <a:r>
              <a:rPr lang="it-IT" i="1" dirty="0">
                <a:solidFill>
                  <a:srgbClr val="223CE2"/>
                </a:solidFill>
              </a:rPr>
              <a:t>istruzione elementare</a:t>
            </a:r>
          </a:p>
          <a:p>
            <a:r>
              <a:rPr lang="it-IT" dirty="0">
                <a:solidFill>
                  <a:schemeClr val="tx1"/>
                </a:solidFill>
              </a:rPr>
              <a:t>Vediamo, a tal proposito, la soluzione individuata da Alan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 a questa questione</a:t>
            </a:r>
          </a:p>
          <a:p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, osservò che, indipendentemente dall’esecutore, qualunque istruzione, per potere essere definita </a:t>
            </a:r>
            <a:r>
              <a:rPr lang="it-IT" i="1" dirty="0">
                <a:solidFill>
                  <a:schemeClr val="tx1"/>
                </a:solidFill>
              </a:rPr>
              <a:t>elementare</a:t>
            </a:r>
            <a:r>
              <a:rPr lang="it-IT" dirty="0">
                <a:solidFill>
                  <a:schemeClr val="tx1"/>
                </a:solidFill>
              </a:rPr>
              <a:t>, deve avere le seguenti caratteristiche: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deve essere scelta in un insieme di “poche” istruzioni disponibili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deve scegliere l’azione da eseguire all’interno di un insieme di “poche” azioni possibili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deve poter essere eseguita ricordando una quantità limitata di dati, ossia, in termini più tecnici, utilizzando una quantità limitata di memoria. </a:t>
            </a:r>
          </a:p>
          <a:p>
            <a:r>
              <a:rPr lang="it-IT" dirty="0">
                <a:solidFill>
                  <a:schemeClr val="tx1"/>
                </a:solidFill>
              </a:rPr>
              <a:t>Osserviamo che le caratteristiche individuate da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 indicano come istruzione elementare una operazione che possa essere eseguita... a mente!</a:t>
            </a:r>
          </a:p>
          <a:p>
            <a:r>
              <a:rPr lang="it-IT" dirty="0">
                <a:solidFill>
                  <a:schemeClr val="tx1"/>
                </a:solidFill>
              </a:rPr>
              <a:t>Chiariamo con un esempio</a:t>
            </a:r>
          </a:p>
        </p:txBody>
      </p:sp>
    </p:spTree>
    <p:extLst>
      <p:ext uri="{BB962C8B-B14F-4D97-AF65-F5344CB8AC3E}">
        <p14:creationId xmlns:p14="http://schemas.microsoft.com/office/powerpoint/2010/main" val="186598003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7345</TotalTime>
  <Words>5806</Words>
  <Application>Microsoft Macintosh PowerPoint</Application>
  <PresentationFormat>Widescreen</PresentationFormat>
  <Paragraphs>495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Times</vt:lpstr>
      <vt:lpstr>Wingdings 3</vt:lpstr>
      <vt:lpstr>Filo</vt:lpstr>
      <vt:lpstr>Introduzione alla calcolabilità</vt:lpstr>
      <vt:lpstr>Premessa</vt:lpstr>
      <vt:lpstr>Contenuti del corso</vt:lpstr>
      <vt:lpstr>Problemi e istanze</vt:lpstr>
      <vt:lpstr>Trovare la soluzione di un’istanza</vt:lpstr>
      <vt:lpstr>Risolvere un problema</vt:lpstr>
      <vt:lpstr>Risolvere un problema</vt:lpstr>
      <vt:lpstr>Risolvere un problema</vt:lpstr>
      <vt:lpstr>L’istruzione elementare</vt:lpstr>
      <vt:lpstr>L’istruzione elementare</vt:lpstr>
      <vt:lpstr>L’istruzione elementare</vt:lpstr>
      <vt:lpstr>L’istruzione elementare</vt:lpstr>
      <vt:lpstr>L’istruzione elementare</vt:lpstr>
      <vt:lpstr>L’istruzione elementare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La somma di due numeri naturali</vt:lpstr>
      <vt:lpstr>Risolvere automaticamente un problema</vt:lpstr>
      <vt:lpstr>Un nuovo linguaggio</vt:lpstr>
      <vt:lpstr>Un nuovo linguaggio...</vt:lpstr>
      <vt:lpstr>Un nuovo linguaggio...</vt:lpstr>
      <vt:lpstr>Un nuovo linguaggio...</vt:lpstr>
      <vt:lpstr>... e una macchina che lo comprende</vt:lpstr>
      <vt:lpstr>... e una macchina che lo comprende</vt:lpstr>
      <vt:lpstr>Quasi una macchina di Turing</vt:lpstr>
      <vt:lpstr>Calcolabilità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a distanza 1</dc:title>
  <dc:creator>Utente di Microsoft Office</dc:creator>
  <cp:lastModifiedBy>miriam di ianni</cp:lastModifiedBy>
  <cp:revision>196</cp:revision>
  <dcterms:created xsi:type="dcterms:W3CDTF">2020-03-06T09:19:14Z</dcterms:created>
  <dcterms:modified xsi:type="dcterms:W3CDTF">2023-03-07T17:03:47Z</dcterms:modified>
</cp:coreProperties>
</file>